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10691813" cy="7559675"/>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AA6B54-8DEB-0237-9BB0-D6F81EE682D7}" name="Jenny Todd" initials="JT" userId="S::jenny.todd@chandcogroup.com::4aee87ea-a05c-41a6-9b73-1bba8156af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B96"/>
    <a:srgbClr val="FDD9A5"/>
    <a:srgbClr val="B6DF89"/>
    <a:srgbClr val="FCC777"/>
    <a:srgbClr val="FF4155"/>
    <a:srgbClr val="BF3455"/>
    <a:srgbClr val="FBDAD3"/>
    <a:srgbClr val="FFFFFF"/>
    <a:srgbClr val="EE7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247" autoAdjust="0"/>
  </p:normalViewPr>
  <p:slideViewPr>
    <p:cSldViewPr snapToGrid="0">
      <p:cViewPr varScale="1">
        <p:scale>
          <a:sx n="100" d="100"/>
          <a:sy n="100" d="100"/>
        </p:scale>
        <p:origin x="14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tags" Target="tags/tag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Grundy" userId="e5e864c1-c352-4b26-b66d-d0fd108fa8ae" providerId="ADAL" clId="{DCD0D139-61CE-4FCF-BBDA-CEAD0059C775}"/>
    <pc:docChg chg="undo custSel modSld">
      <pc:chgData name="Claire Grundy" userId="e5e864c1-c352-4b26-b66d-d0fd108fa8ae" providerId="ADAL" clId="{DCD0D139-61CE-4FCF-BBDA-CEAD0059C775}" dt="2025-07-08T12:33:42.184" v="1201" actId="5793"/>
      <pc:docMkLst>
        <pc:docMk/>
      </pc:docMkLst>
      <pc:sldChg chg="modSp mod">
        <pc:chgData name="Claire Grundy" userId="e5e864c1-c352-4b26-b66d-d0fd108fa8ae" providerId="ADAL" clId="{DCD0D139-61CE-4FCF-BBDA-CEAD0059C775}" dt="2025-07-08T12:33:42.184" v="1201" actId="5793"/>
        <pc:sldMkLst>
          <pc:docMk/>
          <pc:sldMk cId="4125060162" sldId="261"/>
        </pc:sldMkLst>
        <pc:spChg chg="mod">
          <ac:chgData name="Claire Grundy" userId="e5e864c1-c352-4b26-b66d-d0fd108fa8ae" providerId="ADAL" clId="{DCD0D139-61CE-4FCF-BBDA-CEAD0059C775}" dt="2025-07-08T12:30:46.712" v="703" actId="20577"/>
          <ac:spMkLst>
            <pc:docMk/>
            <pc:sldMk cId="4125060162" sldId="261"/>
            <ac:spMk id="3" creationId="{542E2E26-795E-4492-58A6-E606D0F7A342}"/>
          </ac:spMkLst>
        </pc:spChg>
        <pc:spChg chg="mod">
          <ac:chgData name="Claire Grundy" userId="e5e864c1-c352-4b26-b66d-d0fd108fa8ae" providerId="ADAL" clId="{DCD0D139-61CE-4FCF-BBDA-CEAD0059C775}" dt="2025-07-08T12:33:42.184" v="1201" actId="5793"/>
          <ac:spMkLst>
            <pc:docMk/>
            <pc:sldMk cId="4125060162" sldId="261"/>
            <ac:spMk id="4" creationId="{DE4DF843-D9A2-A3DB-0B83-11FA38B455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0656E-FBB4-42E7-A87F-A8B14CB64D37}" type="datetimeFigureOut">
              <a:rPr lang="en-GB" smtClean="0"/>
              <a:t>09/07/2025</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643C7-D677-4F3C-B501-408EF8F163C7}" type="slidenum">
              <a:rPr lang="en-GB" smtClean="0"/>
              <a:t>‹#›</a:t>
            </a:fld>
            <a:endParaRPr lang="en-GB"/>
          </a:p>
        </p:txBody>
      </p:sp>
    </p:spTree>
    <p:extLst>
      <p:ext uri="{BB962C8B-B14F-4D97-AF65-F5344CB8AC3E}">
        <p14:creationId xmlns:p14="http://schemas.microsoft.com/office/powerpoint/2010/main" val="2018724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E643C7-D677-4F3C-B501-408EF8F163C7}" type="slidenum">
              <a:rPr lang="en-GB" smtClean="0"/>
              <a:t>1</a:t>
            </a:fld>
            <a:endParaRPr lang="en-GB"/>
          </a:p>
        </p:txBody>
      </p:sp>
    </p:spTree>
    <p:extLst>
      <p:ext uri="{BB962C8B-B14F-4D97-AF65-F5344CB8AC3E}">
        <p14:creationId xmlns:p14="http://schemas.microsoft.com/office/powerpoint/2010/main" val="1301841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470187D-22F0-D9B4-0040-F8DD8847F763}"/>
              </a:ext>
            </a:extLst>
          </p:cNvPr>
          <p:cNvSpPr/>
          <p:nvPr userDrawn="1"/>
        </p:nvSpPr>
        <p:spPr>
          <a:xfrm>
            <a:off x="3718560" y="1188720"/>
            <a:ext cx="3266440" cy="5897880"/>
          </a:xfrm>
          <a:prstGeom prst="rect">
            <a:avLst/>
          </a:prstGeom>
          <a:solidFill>
            <a:srgbClr val="FBDA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descr="A black screen with white text&#10;&#10;Description automatically generated">
            <a:extLst>
              <a:ext uri="{FF2B5EF4-FFF2-40B4-BE49-F238E27FC236}">
                <a16:creationId xmlns:a16="http://schemas.microsoft.com/office/drawing/2014/main" id="{B2761B15-3991-7DDB-53E5-B6DDC3126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5" name="Text Placeholder 14">
            <a:extLst>
              <a:ext uri="{FF2B5EF4-FFF2-40B4-BE49-F238E27FC236}">
                <a16:creationId xmlns:a16="http://schemas.microsoft.com/office/drawing/2014/main" id="{DADBDE1C-F417-48B5-6E5C-A810DC72D3CE}"/>
              </a:ext>
            </a:extLst>
          </p:cNvPr>
          <p:cNvSpPr>
            <a:spLocks noGrp="1"/>
          </p:cNvSpPr>
          <p:nvPr>
            <p:ph type="body" sz="quarter" idx="10" hasCustomPrompt="1"/>
          </p:nvPr>
        </p:nvSpPr>
        <p:spPr>
          <a:xfrm>
            <a:off x="366395" y="934403"/>
            <a:ext cx="3133725" cy="417512"/>
          </a:xfrm>
          <a:prstGeom prst="rect">
            <a:avLst/>
          </a:prstGeom>
        </p:spPr>
        <p:txBody>
          <a:bodyPr/>
          <a:lstStyle>
            <a:lvl1pPr marL="0" indent="0">
              <a:buNone/>
              <a:defRPr sz="1600">
                <a:solidFill>
                  <a:schemeClr val="bg1"/>
                </a:solidFill>
                <a:latin typeface="Flama Book" panose="02000000000000000000" pitchFamily="50" charset="0"/>
              </a:defRPr>
            </a:lvl1pPr>
          </a:lstStyle>
          <a:p>
            <a:pPr lvl="0"/>
            <a:r>
              <a:rPr lang="en-GB" dirty="0"/>
              <a:t>October 2024</a:t>
            </a:r>
          </a:p>
        </p:txBody>
      </p:sp>
      <p:sp>
        <p:nvSpPr>
          <p:cNvPr id="17" name="Text Placeholder 14">
            <a:extLst>
              <a:ext uri="{FF2B5EF4-FFF2-40B4-BE49-F238E27FC236}">
                <a16:creationId xmlns:a16="http://schemas.microsoft.com/office/drawing/2014/main" id="{989D9722-CAE1-B2F8-2835-AE31B4F3102A}"/>
              </a:ext>
            </a:extLst>
          </p:cNvPr>
          <p:cNvSpPr>
            <a:spLocks noGrp="1"/>
          </p:cNvSpPr>
          <p:nvPr>
            <p:ph type="body" sz="quarter" idx="11" hasCustomPrompt="1"/>
          </p:nvPr>
        </p:nvSpPr>
        <p:spPr>
          <a:xfrm>
            <a:off x="366395" y="7228523"/>
            <a:ext cx="3133725" cy="417512"/>
          </a:xfrm>
          <a:prstGeom prst="rect">
            <a:avLst/>
          </a:prstGeom>
        </p:spPr>
        <p:txBody>
          <a:bodyPr/>
          <a:lstStyle>
            <a:lvl1pPr marL="0" indent="0">
              <a:buNone/>
              <a:defRPr sz="700">
                <a:solidFill>
                  <a:schemeClr val="tx1"/>
                </a:solidFill>
                <a:latin typeface="Flama Book" panose="02000000000000000000" pitchFamily="50" charset="0"/>
              </a:defRPr>
            </a:lvl1pPr>
          </a:lstStyle>
          <a:p>
            <a:pPr lvl="0"/>
            <a:r>
              <a:rPr lang="en-GB" dirty="0"/>
              <a:t>QHSE and food safety newsletter – October 2024</a:t>
            </a:r>
          </a:p>
        </p:txBody>
      </p:sp>
    </p:spTree>
    <p:extLst>
      <p:ext uri="{BB962C8B-B14F-4D97-AF65-F5344CB8AC3E}">
        <p14:creationId xmlns:p14="http://schemas.microsoft.com/office/powerpoint/2010/main" val="292075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Text Placeholder 14">
            <a:extLst>
              <a:ext uri="{FF2B5EF4-FFF2-40B4-BE49-F238E27FC236}">
                <a16:creationId xmlns:a16="http://schemas.microsoft.com/office/drawing/2014/main" id="{989D9722-CAE1-B2F8-2835-AE31B4F3102A}"/>
              </a:ext>
            </a:extLst>
          </p:cNvPr>
          <p:cNvSpPr>
            <a:spLocks noGrp="1"/>
          </p:cNvSpPr>
          <p:nvPr>
            <p:ph type="body" sz="quarter" idx="11" hasCustomPrompt="1"/>
          </p:nvPr>
        </p:nvSpPr>
        <p:spPr>
          <a:xfrm>
            <a:off x="366395" y="7228523"/>
            <a:ext cx="3133725" cy="417512"/>
          </a:xfrm>
          <a:prstGeom prst="rect">
            <a:avLst/>
          </a:prstGeom>
        </p:spPr>
        <p:txBody>
          <a:bodyPr/>
          <a:lstStyle>
            <a:lvl1pPr marL="0" indent="0">
              <a:buNone/>
              <a:defRPr sz="700">
                <a:solidFill>
                  <a:schemeClr val="tx1"/>
                </a:solidFill>
                <a:latin typeface="Flama Book" panose="02000000000000000000" pitchFamily="50" charset="0"/>
              </a:defRPr>
            </a:lvl1pPr>
          </a:lstStyle>
          <a:p>
            <a:pPr lvl="0"/>
            <a:r>
              <a:rPr lang="en-GB" dirty="0"/>
              <a:t>QHSE and food safety newsletter – October 2024</a:t>
            </a:r>
          </a:p>
        </p:txBody>
      </p:sp>
    </p:spTree>
    <p:extLst>
      <p:ext uri="{BB962C8B-B14F-4D97-AF65-F5344CB8AC3E}">
        <p14:creationId xmlns:p14="http://schemas.microsoft.com/office/powerpoint/2010/main" val="8600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573AC-B699-854F-08C5-60BCDFCC3982}"/>
              </a:ext>
            </a:extLst>
          </p:cNvPr>
          <p:cNvSpPr txBox="1"/>
          <p:nvPr userDrawn="1">
            <p:extLst>
              <p:ext uri="{1162E1C5-73C7-4A58-AE30-91384D911F3F}">
                <p184:classification xmlns:p184="http://schemas.microsoft.com/office/powerpoint/2018/4/main" val="ftr"/>
              </p:ext>
            </p:extLst>
          </p:nvPr>
        </p:nvSpPr>
        <p:spPr>
          <a:xfrm>
            <a:off x="5163312" y="7359015"/>
            <a:ext cx="390525" cy="137160"/>
          </a:xfrm>
          <a:prstGeom prst="rect">
            <a:avLst/>
          </a:prstGeom>
        </p:spPr>
        <p:txBody>
          <a:bodyPr horzOverflow="overflow" lIns="0" tIns="0" rIns="0" bIns="0">
            <a:spAutoFit/>
          </a:bodyPr>
          <a:lstStyle/>
          <a:p>
            <a:pPr algn="l"/>
            <a:r>
              <a:rPr lang="en-GB"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11799803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mycompasshse.co.uk/media/c25kaz5e/stccs-80-unattended-use-of-ovens-editable.pdf" TargetMode="External"/><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hyperlink" Target="https://www.mycompasshse.co.uk/media/o3mdxid1/stccs-51-use-of-barbeques-editable.pdf" TargetMode="External"/><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tags" Target="../tags/tag2.xml"/><Relationship Id="rId6" Type="http://schemas.openxmlformats.org/officeDocument/2006/relationships/image" Target="../media/image4.jpg"/><Relationship Id="rId11" Type="http://schemas.openxmlformats.org/officeDocument/2006/relationships/hyperlink" Target="https://www.mycompasshse.co.uk/media/mgnbgwzy/stccs-04-use-of-cooking-ranges-editable.pdf" TargetMode="External"/><Relationship Id="rId5" Type="http://schemas.openxmlformats.org/officeDocument/2006/relationships/image" Target="../media/image3.png"/><Relationship Id="rId15" Type="http://schemas.openxmlformats.org/officeDocument/2006/relationships/hyperlink" Target="https://www.mycompasshse.co.uk/media/sbaaqfq5/hot-oil-quiz-v2.docx" TargetMode="External"/><Relationship Id="rId10" Type="http://schemas.openxmlformats.org/officeDocument/2006/relationships/hyperlink" Target="https://www.mycompasshse.co.uk/media/uulladin/stccs-03-use-of-ovens-including-convection-combination-and-steam-ovens-editable.pdf" TargetMode="External"/><Relationship Id="rId4" Type="http://schemas.openxmlformats.org/officeDocument/2006/relationships/image" Target="../media/image2.png"/><Relationship Id="rId9" Type="http://schemas.openxmlformats.org/officeDocument/2006/relationships/hyperlink" Target="mailto:assistance@hospitalityaction.org.uk" TargetMode="External"/><Relationship Id="rId14" Type="http://schemas.openxmlformats.org/officeDocument/2006/relationships/hyperlink" Target="https://www.mycompasshse.co.uk/media/iv1faazs/6802workplace-safety-management-system-catering-training-recorddocx.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F1A70-F0FD-D660-AB1B-2E2ECCB952C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17E1A93-2BB6-CA52-096F-DE51058F6050}"/>
              </a:ext>
            </a:extLst>
          </p:cNvPr>
          <p:cNvPicPr>
            <a:picLocks noChangeAspect="1"/>
          </p:cNvPicPr>
          <p:nvPr/>
        </p:nvPicPr>
        <p:blipFill>
          <a:blip r:embed="rId4"/>
          <a:srcRect l="760" t="6225" b="1"/>
          <a:stretch/>
        </p:blipFill>
        <p:spPr>
          <a:xfrm>
            <a:off x="81280" y="0"/>
            <a:ext cx="10610532" cy="1309260"/>
          </a:xfrm>
          <a:prstGeom prst="rect">
            <a:avLst/>
          </a:prstGeom>
        </p:spPr>
      </p:pic>
      <p:pic>
        <p:nvPicPr>
          <p:cNvPr id="13" name="Picture 12" descr="A red circle with text&#10;&#10;Description automatically generated">
            <a:extLst>
              <a:ext uri="{FF2B5EF4-FFF2-40B4-BE49-F238E27FC236}">
                <a16:creationId xmlns:a16="http://schemas.microsoft.com/office/drawing/2014/main" id="{1878F6C8-9D1C-35CC-E378-274DDACFF9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4691" y="6472554"/>
            <a:ext cx="1087121" cy="1087121"/>
          </a:xfrm>
          <a:prstGeom prst="rect">
            <a:avLst/>
          </a:prstGeom>
        </p:spPr>
      </p:pic>
      <p:pic>
        <p:nvPicPr>
          <p:cNvPr id="17" name="Picture 16" descr="A red circle with white text&#10;&#10;Description automatically generated">
            <a:extLst>
              <a:ext uri="{FF2B5EF4-FFF2-40B4-BE49-F238E27FC236}">
                <a16:creationId xmlns:a16="http://schemas.microsoft.com/office/drawing/2014/main" id="{3A4DA41D-9CBF-B1B3-C000-0CC7E3E5731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160" y="0"/>
            <a:ext cx="1309260" cy="1309260"/>
          </a:xfrm>
          <a:prstGeom prst="rect">
            <a:avLst/>
          </a:prstGeom>
        </p:spPr>
      </p:pic>
      <p:sp>
        <p:nvSpPr>
          <p:cNvPr id="20" name="TextBox 19">
            <a:extLst>
              <a:ext uri="{FF2B5EF4-FFF2-40B4-BE49-F238E27FC236}">
                <a16:creationId xmlns:a16="http://schemas.microsoft.com/office/drawing/2014/main" id="{6EC8FEFF-8F7C-2607-38A5-F5CFBA117C50}"/>
              </a:ext>
            </a:extLst>
          </p:cNvPr>
          <p:cNvSpPr txBox="1"/>
          <p:nvPr/>
        </p:nvSpPr>
        <p:spPr>
          <a:xfrm>
            <a:off x="1422401" y="469964"/>
            <a:ext cx="7096838" cy="369332"/>
          </a:xfrm>
          <a:prstGeom prst="rect">
            <a:avLst/>
          </a:prstGeom>
          <a:noFill/>
        </p:spPr>
        <p:txBody>
          <a:bodyPr wrap="square" rtlCol="0">
            <a:spAutoFit/>
          </a:bodyPr>
          <a:lstStyle/>
          <a:p>
            <a:r>
              <a:rPr lang="en-GB" b="1" dirty="0">
                <a:solidFill>
                  <a:schemeClr val="bg1"/>
                </a:solidFill>
              </a:rPr>
              <a:t>Lesson Learnt:     Fires in June 2025</a:t>
            </a:r>
            <a:endParaRPr lang="en-GB" dirty="0"/>
          </a:p>
        </p:txBody>
      </p:sp>
      <p:sp>
        <p:nvSpPr>
          <p:cNvPr id="24" name="Oval 23">
            <a:extLst>
              <a:ext uri="{FF2B5EF4-FFF2-40B4-BE49-F238E27FC236}">
                <a16:creationId xmlns:a16="http://schemas.microsoft.com/office/drawing/2014/main" id="{C08AB5E3-E38B-7BD7-0A57-2E9BC5F21092}"/>
              </a:ext>
            </a:extLst>
          </p:cNvPr>
          <p:cNvSpPr/>
          <p:nvPr/>
        </p:nvSpPr>
        <p:spPr>
          <a:xfrm>
            <a:off x="468865" y="818909"/>
            <a:ext cx="391850" cy="391850"/>
          </a:xfrm>
          <a:prstGeom prst="ellipse">
            <a:avLst/>
          </a:prstGeom>
          <a:solidFill>
            <a:srgbClr val="FCC777"/>
          </a:solidFill>
          <a:ln w="28575">
            <a:solidFill>
              <a:srgbClr val="FF41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Lightbulb with solid fill">
            <a:extLst>
              <a:ext uri="{FF2B5EF4-FFF2-40B4-BE49-F238E27FC236}">
                <a16:creationId xmlns:a16="http://schemas.microsoft.com/office/drawing/2014/main" id="{0DB5CA7E-ACC0-4B47-AE21-CC5D0CF2EA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406" y="856450"/>
            <a:ext cx="316768" cy="316768"/>
          </a:xfrm>
          <a:prstGeom prst="rect">
            <a:avLst/>
          </a:prstGeom>
        </p:spPr>
      </p:pic>
      <p:graphicFrame>
        <p:nvGraphicFramePr>
          <p:cNvPr id="33" name="Table 32">
            <a:extLst>
              <a:ext uri="{FF2B5EF4-FFF2-40B4-BE49-F238E27FC236}">
                <a16:creationId xmlns:a16="http://schemas.microsoft.com/office/drawing/2014/main" id="{9FC75898-F18E-CAEB-25CE-C0FB336C8476}"/>
              </a:ext>
            </a:extLst>
          </p:cNvPr>
          <p:cNvGraphicFramePr>
            <a:graphicFrameLocks noGrp="1"/>
          </p:cNvGraphicFramePr>
          <p:nvPr>
            <p:extLst>
              <p:ext uri="{D42A27DB-BD31-4B8C-83A1-F6EECF244321}">
                <p14:modId xmlns:p14="http://schemas.microsoft.com/office/powerpoint/2010/main" val="1891082062"/>
              </p:ext>
            </p:extLst>
          </p:nvPr>
        </p:nvGraphicFramePr>
        <p:xfrm>
          <a:off x="10160" y="1309260"/>
          <a:ext cx="10681653" cy="6301740"/>
        </p:xfrm>
        <a:graphic>
          <a:graphicData uri="http://schemas.openxmlformats.org/drawingml/2006/table">
            <a:tbl>
              <a:tblPr firstRow="1" bandRow="1">
                <a:tableStyleId>{5C22544A-7EE6-4342-B048-85BDC9FD1C3A}</a:tableStyleId>
              </a:tblPr>
              <a:tblGrid>
                <a:gridCol w="3623539">
                  <a:extLst>
                    <a:ext uri="{9D8B030D-6E8A-4147-A177-3AD203B41FA5}">
                      <a16:colId xmlns:a16="http://schemas.microsoft.com/office/drawing/2014/main" val="2346367974"/>
                    </a:ext>
                  </a:extLst>
                </a:gridCol>
                <a:gridCol w="3529057">
                  <a:extLst>
                    <a:ext uri="{9D8B030D-6E8A-4147-A177-3AD203B41FA5}">
                      <a16:colId xmlns:a16="http://schemas.microsoft.com/office/drawing/2014/main" val="1809156248"/>
                    </a:ext>
                  </a:extLst>
                </a:gridCol>
                <a:gridCol w="3529057">
                  <a:extLst>
                    <a:ext uri="{9D8B030D-6E8A-4147-A177-3AD203B41FA5}">
                      <a16:colId xmlns:a16="http://schemas.microsoft.com/office/drawing/2014/main" val="3587128565"/>
                    </a:ext>
                  </a:extLst>
                </a:gridCol>
              </a:tblGrid>
              <a:tr h="6253590">
                <a:tc>
                  <a:txBody>
                    <a:bodyPr/>
                    <a:lstStyle/>
                    <a:p>
                      <a:pPr>
                        <a:spcBef>
                          <a:spcPts val="300"/>
                        </a:spcBef>
                      </a:pPr>
                      <a:endParaRPr lang="en-GB" sz="600" b="1" kern="1200" dirty="0">
                        <a:solidFill>
                          <a:schemeClr val="tx1"/>
                        </a:solidFill>
                        <a:latin typeface="+mn-lt"/>
                        <a:ea typeface="+mn-ea"/>
                        <a:cs typeface="+mn-cs"/>
                      </a:endParaRPr>
                    </a:p>
                    <a:p>
                      <a:pPr>
                        <a:spcBef>
                          <a:spcPts val="300"/>
                        </a:spcBef>
                      </a:pPr>
                      <a:r>
                        <a:rPr lang="en-GB" sz="1800" b="1" kern="1200" dirty="0">
                          <a:solidFill>
                            <a:schemeClr val="tx1"/>
                          </a:solidFill>
                          <a:latin typeface="+mn-lt"/>
                          <a:ea typeface="+mn-ea"/>
                          <a:cs typeface="+mn-cs"/>
                        </a:rPr>
                        <a:t>In Focus</a:t>
                      </a:r>
                    </a:p>
                    <a:p>
                      <a:endParaRPr lang="en-GB" sz="1000" dirty="0">
                        <a:solidFill>
                          <a:schemeClr val="tx1"/>
                        </a:solidFill>
                        <a:latin typeface="Aptos" panose="020B0004020202020204" pitchFamily="34" charset="0"/>
                      </a:endParaRPr>
                    </a:p>
                    <a:p>
                      <a:pPr marL="0" indent="0">
                        <a:buFont typeface="Arial" panose="020B0604020202020204" pitchFamily="34" charset="0"/>
                        <a:buNone/>
                      </a:pPr>
                      <a:r>
                        <a:rPr lang="en-GB" sz="1000" b="0" i="0" dirty="0">
                          <a:solidFill>
                            <a:schemeClr val="tx1"/>
                          </a:solidFill>
                          <a:effectLst/>
                          <a:latin typeface="Google Sans"/>
                        </a:rPr>
                        <a:t>🔍</a:t>
                      </a:r>
                      <a:r>
                        <a:rPr lang="en-GB" sz="1000" dirty="0">
                          <a:solidFill>
                            <a:schemeClr val="tx1"/>
                          </a:solidFill>
                          <a:latin typeface="Aptos" panose="020B0004020202020204" pitchFamily="34" charset="0"/>
                        </a:rPr>
                        <a:t>There have been 4 fires during the month of June in </a:t>
                      </a:r>
                      <a:r>
                        <a:rPr lang="en-GB" sz="1000" dirty="0" err="1">
                          <a:solidFill>
                            <a:schemeClr val="tx1"/>
                          </a:solidFill>
                          <a:latin typeface="Aptos" panose="020B0004020202020204" pitchFamily="34" charset="0"/>
                        </a:rPr>
                        <a:t>CH&amp;Co</a:t>
                      </a:r>
                      <a:r>
                        <a:rPr lang="en-GB" sz="1000" dirty="0">
                          <a:solidFill>
                            <a:schemeClr val="tx1"/>
                          </a:solidFill>
                          <a:latin typeface="Aptos" panose="020B0004020202020204" pitchFamily="34" charset="0"/>
                        </a:rPr>
                        <a:t> unit </a:t>
                      </a:r>
                    </a:p>
                    <a:p>
                      <a:pPr marL="171450" indent="-171450">
                        <a:buFont typeface="Arial" panose="020B0604020202020204" pitchFamily="34" charset="0"/>
                        <a:buChar char="•"/>
                      </a:pPr>
                      <a:r>
                        <a:rPr lang="en-GB" sz="1100" b="0" dirty="0">
                          <a:solidFill>
                            <a:schemeClr val="tx1"/>
                          </a:solidFill>
                          <a:latin typeface="Aptos" panose="020B0004020202020204" pitchFamily="34" charset="0"/>
                        </a:rPr>
                        <a:t>A frying pan with oil was left on the hob unattended and caught fire. When the chef returned the pan was on fire and a fire blanket was used to out the fire out. </a:t>
                      </a:r>
                    </a:p>
                    <a:p>
                      <a:pPr marL="171450" indent="-171450">
                        <a:buFont typeface="Arial" panose="020B0604020202020204" pitchFamily="34" charset="0"/>
                        <a:buChar char="•"/>
                      </a:pPr>
                      <a:r>
                        <a:rPr lang="en-GB" sz="1100" b="0" dirty="0">
                          <a:solidFill>
                            <a:schemeClr val="tx1"/>
                          </a:solidFill>
                          <a:latin typeface="Aptos" panose="020B0004020202020204" pitchFamily="34" charset="0"/>
                        </a:rPr>
                        <a:t>A BBQ was being used to cook burgers and hot fat splashed onto a wooden surface nearby which caught fire. A member of staff called for help and a fire extinguisher was used to put the fire out </a:t>
                      </a:r>
                    </a:p>
                    <a:p>
                      <a:pPr marL="171450" indent="-171450">
                        <a:buFont typeface="Arial" panose="020B0604020202020204" pitchFamily="34" charset="0"/>
                        <a:buChar char="•"/>
                      </a:pPr>
                      <a:r>
                        <a:rPr lang="en-GB" sz="1100" b="0" dirty="0">
                          <a:solidFill>
                            <a:schemeClr val="tx1"/>
                          </a:solidFill>
                          <a:latin typeface="Aptos" panose="020B0004020202020204" pitchFamily="34" charset="0"/>
                        </a:rPr>
                        <a:t>An oven was plugged in overnight and caught fire. The alarm was raised, and fire service attended the scene </a:t>
                      </a:r>
                    </a:p>
                    <a:p>
                      <a:pPr marL="171450" indent="-171450">
                        <a:buFont typeface="Arial" panose="020B0604020202020204" pitchFamily="34" charset="0"/>
                        <a:buChar char="•"/>
                      </a:pPr>
                      <a:r>
                        <a:rPr lang="en-GB" sz="1100" b="0" dirty="0">
                          <a:solidFill>
                            <a:schemeClr val="tx1"/>
                          </a:solidFill>
                          <a:latin typeface="Aptos" panose="020B0004020202020204" pitchFamily="34" charset="0"/>
                        </a:rPr>
                        <a:t>A double tank fire was switched on but the chef who did this did not realise one side did not contain any oil and this caught fire. The chef on duty called to security for help who used a fire blanket to put the fire out  </a:t>
                      </a:r>
                    </a:p>
                    <a:p>
                      <a:endParaRPr lang="en-GB" sz="1000" b="0" dirty="0">
                        <a:solidFill>
                          <a:schemeClr val="tx1"/>
                        </a:solidFill>
                        <a:latin typeface="Aptos" panose="020B0004020202020204" pitchFamily="34" charset="0"/>
                      </a:endParaRPr>
                    </a:p>
                    <a:p>
                      <a:r>
                        <a:rPr lang="en-GB" sz="1800" b="1" kern="1200" dirty="0">
                          <a:solidFill>
                            <a:schemeClr val="tx1"/>
                          </a:solidFill>
                          <a:latin typeface="+mn-lt"/>
                          <a:ea typeface="+mn-ea"/>
                          <a:cs typeface="+mn-cs"/>
                        </a:rPr>
                        <a:t>Risk Assessment</a:t>
                      </a:r>
                    </a:p>
                    <a:p>
                      <a:r>
                        <a:rPr lang="en-GB" sz="1100" b="1" kern="1200" dirty="0">
                          <a:solidFill>
                            <a:schemeClr val="tx1"/>
                          </a:solidFill>
                          <a:latin typeface="+mn-lt"/>
                          <a:ea typeface="+mn-ea"/>
                          <a:cs typeface="+mn-cs"/>
                        </a:rPr>
                        <a:t>Potential Hazards:​</a:t>
                      </a:r>
                    </a:p>
                    <a:p>
                      <a:pPr marL="171450" indent="-171450">
                        <a:buFont typeface="Arial" panose="020B0604020202020204" pitchFamily="34" charset="0"/>
                        <a:buChar char="•"/>
                      </a:pPr>
                      <a:r>
                        <a:rPr lang="en-GB" sz="1100" b="0" kern="1200" dirty="0">
                          <a:solidFill>
                            <a:schemeClr val="tx1"/>
                          </a:solidFill>
                          <a:latin typeface="+mn-lt"/>
                          <a:ea typeface="+mn-ea"/>
                          <a:cs typeface="+mn-cs"/>
                        </a:rPr>
                        <a:t>Burns and injury​</a:t>
                      </a:r>
                    </a:p>
                    <a:p>
                      <a:pPr marL="171450" indent="-171450">
                        <a:buFont typeface="Arial" panose="020B0604020202020204" pitchFamily="34" charset="0"/>
                        <a:buChar char="•"/>
                      </a:pPr>
                      <a:r>
                        <a:rPr lang="en-GB" sz="1100" b="0" kern="1200" dirty="0">
                          <a:solidFill>
                            <a:schemeClr val="tx1"/>
                          </a:solidFill>
                          <a:latin typeface="+mn-lt"/>
                          <a:ea typeface="+mn-ea"/>
                          <a:cs typeface="+mn-cs"/>
                        </a:rPr>
                        <a:t>Death​</a:t>
                      </a:r>
                    </a:p>
                    <a:p>
                      <a:pPr marL="171450" indent="-171450">
                        <a:buFont typeface="Arial" panose="020B0604020202020204" pitchFamily="34" charset="0"/>
                        <a:buChar char="•"/>
                      </a:pPr>
                      <a:r>
                        <a:rPr lang="en-GB" sz="1100" b="0" kern="1200" dirty="0">
                          <a:solidFill>
                            <a:schemeClr val="tx1"/>
                          </a:solidFill>
                          <a:latin typeface="+mn-lt"/>
                          <a:ea typeface="+mn-ea"/>
                          <a:cs typeface="+mn-cs"/>
                        </a:rPr>
                        <a:t>Smoke inhalation​</a:t>
                      </a:r>
                    </a:p>
                    <a:p>
                      <a:pPr marL="171450" indent="-171450">
                        <a:buFont typeface="Arial" panose="020B0604020202020204" pitchFamily="34" charset="0"/>
                        <a:buChar char="•"/>
                      </a:pPr>
                      <a:r>
                        <a:rPr lang="en-GB" sz="1100" b="0" kern="1200" dirty="0">
                          <a:solidFill>
                            <a:schemeClr val="tx1"/>
                          </a:solidFill>
                          <a:latin typeface="+mn-lt"/>
                          <a:ea typeface="+mn-ea"/>
                          <a:cs typeface="+mn-cs"/>
                        </a:rPr>
                        <a:t>Damage to property​</a:t>
                      </a:r>
                    </a:p>
                    <a:p>
                      <a:pPr marL="171450" indent="-171450">
                        <a:buFont typeface="Arial" panose="020B0604020202020204" pitchFamily="34" charset="0"/>
                        <a:buChar char="•"/>
                      </a:pPr>
                      <a:r>
                        <a:rPr lang="en-GB" sz="1100" b="0" kern="1200" dirty="0">
                          <a:solidFill>
                            <a:schemeClr val="tx1"/>
                          </a:solidFill>
                          <a:latin typeface="+mn-lt"/>
                          <a:ea typeface="+mn-ea"/>
                          <a:cs typeface="+mn-cs"/>
                        </a:rPr>
                        <a:t>Damage to equipment​</a:t>
                      </a:r>
                      <a:br>
                        <a:rPr lang="en-GB" sz="1000" b="0" kern="1200" dirty="0">
                          <a:solidFill>
                            <a:schemeClr val="tx1"/>
                          </a:solidFill>
                          <a:latin typeface="+mn-lt"/>
                          <a:ea typeface="+mn-ea"/>
                          <a:cs typeface="+mn-cs"/>
                        </a:rPr>
                      </a:br>
                      <a:endParaRPr lang="en-GB" sz="1800" b="1" kern="1200" dirty="0">
                        <a:solidFill>
                          <a:schemeClr val="tx1"/>
                        </a:solidFill>
                        <a:latin typeface="+mn-lt"/>
                        <a:ea typeface="+mn-ea"/>
                        <a:cs typeface="+mn-cs"/>
                      </a:endParaRPr>
                    </a:p>
                    <a:p>
                      <a:r>
                        <a:rPr lang="en-GB" sz="1100" b="1" kern="1200" dirty="0">
                          <a:solidFill>
                            <a:schemeClr val="tx1"/>
                          </a:solidFill>
                          <a:latin typeface="+mn-lt"/>
                          <a:ea typeface="+mn-ea"/>
                          <a:cs typeface="+mn-cs"/>
                        </a:rPr>
                        <a:t>Risk Levels:​</a:t>
                      </a:r>
                    </a:p>
                    <a:p>
                      <a:r>
                        <a:rPr lang="en-GB" sz="1100" b="0" kern="1200" dirty="0">
                          <a:solidFill>
                            <a:schemeClr val="tx1"/>
                          </a:solidFill>
                          <a:latin typeface="+mn-lt"/>
                          <a:ea typeface="+mn-ea"/>
                          <a:cs typeface="+mn-cs"/>
                        </a:rPr>
                        <a:t>Medium and High risk ​</a:t>
                      </a:r>
                      <a:br>
                        <a:rPr lang="en-GB" sz="1100" b="1" kern="1200" dirty="0">
                          <a:solidFill>
                            <a:schemeClr val="tx1"/>
                          </a:solidFill>
                          <a:latin typeface="+mn-lt"/>
                          <a:ea typeface="+mn-ea"/>
                          <a:cs typeface="+mn-cs"/>
                        </a:rPr>
                      </a:br>
                      <a:endParaRPr lang="en-GB" sz="1800" b="1" kern="1200" dirty="0">
                        <a:solidFill>
                          <a:schemeClr val="tx1"/>
                        </a:solidFill>
                        <a:latin typeface="+mn-lt"/>
                        <a:ea typeface="+mn-ea"/>
                        <a:cs typeface="+mn-cs"/>
                      </a:endParaRPr>
                    </a:p>
                    <a:p>
                      <a:r>
                        <a:rPr lang="en-GB" sz="1200" b="1" kern="1200" dirty="0">
                          <a:solidFill>
                            <a:schemeClr val="tx1"/>
                          </a:solidFill>
                          <a:latin typeface="+mn-lt"/>
                          <a:ea typeface="+mn-ea"/>
                          <a:cs typeface="+mn-cs"/>
                        </a:rPr>
                        <a:t>Consequences of Getting it Wrong:​</a:t>
                      </a:r>
                    </a:p>
                    <a:p>
                      <a:r>
                        <a:rPr lang="en-GB" sz="1100" b="0" kern="1200" dirty="0">
                          <a:solidFill>
                            <a:schemeClr val="tx1"/>
                          </a:solidFill>
                          <a:latin typeface="+mn-lt"/>
                          <a:ea typeface="+mn-ea"/>
                          <a:cs typeface="+mn-cs"/>
                        </a:rPr>
                        <a:t>Widespread fire causing damage to structure, buildings, equipment and reputation </a:t>
                      </a:r>
                    </a:p>
                    <a:p>
                      <a:r>
                        <a:rPr lang="en-GB" sz="1100" b="0" kern="1200" dirty="0">
                          <a:solidFill>
                            <a:schemeClr val="tx1"/>
                          </a:solidFill>
                          <a:latin typeface="+mn-lt"/>
                          <a:ea typeface="+mn-ea"/>
                          <a:cs typeface="+mn-cs"/>
                        </a:rPr>
                        <a:t>Injury, burns or death to CH&amp;CO employees, agency workers, client staff, children, members of the public</a:t>
                      </a:r>
                      <a:endParaRPr lang="en-GB" sz="11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8B96"/>
                    </a:solidFill>
                  </a:tcPr>
                </a:tc>
                <a:tc>
                  <a:txBody>
                    <a:bodyPr/>
                    <a:lstStyle/>
                    <a:p>
                      <a:endParaRPr lang="en-GB" sz="600" b="1" dirty="0">
                        <a:solidFill>
                          <a:schemeClr val="tx1"/>
                        </a:solidFill>
                      </a:endParaRPr>
                    </a:p>
                    <a:p>
                      <a:r>
                        <a:rPr lang="en-GB" sz="1800" b="1" dirty="0">
                          <a:solidFill>
                            <a:schemeClr val="tx1"/>
                          </a:solidFill>
                        </a:rPr>
                        <a:t>Root Cause / Contributing Factors</a:t>
                      </a:r>
                      <a:endParaRPr lang="en-GB" sz="1000" b="1" dirty="0"/>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Human error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Loss of concentration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Distraction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Poor communication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Lack of checks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Faulty wiring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Not following procedures and processes </a:t>
                      </a:r>
                    </a:p>
                    <a:p>
                      <a:pPr marL="180000" marR="0" lvl="0" indent="-171450" algn="l" defTabSz="1007943" rtl="0" eaLnBrk="1" fontAlgn="auto" latinLnBrk="0" hangingPunct="1">
                        <a:lnSpc>
                          <a:spcPct val="100000"/>
                        </a:lnSpc>
                        <a:spcBef>
                          <a:spcPts val="1200"/>
                        </a:spcBef>
                        <a:spcAft>
                          <a:spcPts val="0"/>
                        </a:spcAft>
                        <a:buClrTx/>
                        <a:buSzTx/>
                        <a:buFont typeface="Segoe UI Emoji" panose="020B0502040204020203" pitchFamily="34" charset="0"/>
                        <a:buChar char="⛔"/>
                        <a:tabLst/>
                        <a:defRPr/>
                      </a:pPr>
                      <a:r>
                        <a:rPr lang="en-GB" sz="1100" dirty="0">
                          <a:solidFill>
                            <a:schemeClr val="tx1"/>
                          </a:solidFill>
                        </a:rPr>
                        <a:t>Lack of training and knowledge </a:t>
                      </a:r>
                    </a:p>
                    <a:p>
                      <a:pPr marL="8550" marR="0" lvl="0" indent="0" algn="l" defTabSz="1007943" rtl="0" eaLnBrk="1" fontAlgn="auto" latinLnBrk="0" hangingPunct="1">
                        <a:lnSpc>
                          <a:spcPct val="100000"/>
                        </a:lnSpc>
                        <a:spcBef>
                          <a:spcPts val="1200"/>
                        </a:spcBef>
                        <a:spcAft>
                          <a:spcPts val="0"/>
                        </a:spcAft>
                        <a:buClrTx/>
                        <a:buSzTx/>
                        <a:buFont typeface="Segoe UI Emoji" panose="020B0502040204020203" pitchFamily="34" charset="0"/>
                        <a:buNone/>
                        <a:tabLst/>
                        <a:defRPr/>
                      </a:pPr>
                      <a:endParaRPr lang="en-GB" sz="1100" dirty="0">
                        <a:solidFill>
                          <a:schemeClr val="tx1"/>
                        </a:solidFill>
                      </a:endParaRPr>
                    </a:p>
                    <a:p>
                      <a:pPr marL="8550" lvl="0" indent="0">
                        <a:spcBef>
                          <a:spcPts val="1200"/>
                        </a:spcBef>
                        <a:buFont typeface="Segoe UI Emoji" panose="020B0502040204020203" pitchFamily="34" charset="0"/>
                        <a:buNone/>
                      </a:pPr>
                      <a:endParaRPr lang="en-GB" sz="1000" b="0" dirty="0">
                        <a:solidFill>
                          <a:schemeClr val="tx1"/>
                        </a:solidFill>
                      </a:endParaRPr>
                    </a:p>
                    <a:p>
                      <a:pPr marL="0" indent="0">
                        <a:buFont typeface="Aptos" panose="020B0004020202020204" pitchFamily="34" charset="0"/>
                        <a:buNone/>
                      </a:pPr>
                      <a:endParaRPr lang="en-GB" sz="1000" dirty="0"/>
                    </a:p>
                    <a:p>
                      <a:endParaRPr lang="en-GB" sz="1000" dirty="0"/>
                    </a:p>
                    <a:p>
                      <a:endParaRPr lang="en-GB" sz="1000" dirty="0"/>
                    </a:p>
                    <a:p>
                      <a:r>
                        <a:rPr lang="en-GB" sz="1000" b="1" dirty="0">
                          <a:solidFill>
                            <a:schemeClr val="tx1"/>
                          </a:solidFill>
                        </a:rPr>
                        <a:t> </a:t>
                      </a:r>
                      <a:endParaRPr lang="en-GB" sz="1000" dirty="0">
                        <a:solidFill>
                          <a:schemeClr val="tx1"/>
                        </a:solidFill>
                      </a:endParaRPr>
                    </a:p>
                    <a:p>
                      <a:pPr marL="0" marR="0" lvl="0" indent="0" algn="l" defTabSz="1007943" rtl="0" eaLnBrk="1" fontAlgn="auto" latinLnBrk="0" hangingPunct="1">
                        <a:lnSpc>
                          <a:spcPct val="100000"/>
                        </a:lnSpc>
                        <a:spcBef>
                          <a:spcPts val="0"/>
                        </a:spcBef>
                        <a:spcAft>
                          <a:spcPts val="0"/>
                        </a:spcAft>
                        <a:buClrTx/>
                        <a:buSzTx/>
                        <a:buFontTx/>
                        <a:buNone/>
                        <a:tabLst/>
                        <a:defRPr/>
                      </a:pPr>
                      <a:endParaRPr lang="en-GB" sz="1000" dirty="0">
                        <a:solidFill>
                          <a:schemeClr val="tx1"/>
                        </a:solidFill>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D9A5"/>
                    </a:solidFill>
                  </a:tcPr>
                </a:tc>
                <a:tc>
                  <a:txBody>
                    <a:bodyPr/>
                    <a:lstStyle/>
                    <a:p>
                      <a:endParaRPr lang="en-GB" sz="600" b="1" kern="1200" dirty="0">
                        <a:solidFill>
                          <a:schemeClr val="tx1"/>
                        </a:solidFill>
                        <a:latin typeface="+mn-lt"/>
                        <a:ea typeface="+mn-ea"/>
                        <a:cs typeface="+mn-cs"/>
                      </a:endParaRPr>
                    </a:p>
                    <a:p>
                      <a:pPr marL="171450" indent="-171450">
                        <a:spcBef>
                          <a:spcPts val="600"/>
                        </a:spcBef>
                        <a:buFont typeface="Wingdings" panose="05000000000000000000" pitchFamily="2" charset="2"/>
                        <a:buChar char="ü"/>
                      </a:pPr>
                      <a:endParaRPr lang="en-GB" sz="1000" b="0" kern="1200" dirty="0">
                        <a:solidFill>
                          <a:schemeClr val="tx1"/>
                        </a:solidFill>
                        <a:latin typeface="+mn-lt"/>
                        <a:ea typeface="+mn-ea"/>
                        <a:cs typeface="+mn-cs"/>
                      </a:endParaRPr>
                    </a:p>
                    <a:p>
                      <a:endParaRPr lang="en-GB" sz="1000" dirty="0">
                        <a:solidFill>
                          <a:schemeClr val="tx1"/>
                        </a:solidFill>
                        <a:latin typeface="Aptos" panose="020B00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DF89"/>
                    </a:solidFill>
                  </a:tcPr>
                </a:tc>
                <a:extLst>
                  <a:ext uri="{0D108BD9-81ED-4DB2-BD59-A6C34878D82A}">
                    <a16:rowId xmlns:a16="http://schemas.microsoft.com/office/drawing/2014/main" val="3013523353"/>
                  </a:ext>
                </a:extLst>
              </a:tr>
            </a:tbl>
          </a:graphicData>
        </a:graphic>
      </p:graphicFrame>
      <p:sp>
        <p:nvSpPr>
          <p:cNvPr id="34" name="TextBox 33">
            <a:extLst>
              <a:ext uri="{FF2B5EF4-FFF2-40B4-BE49-F238E27FC236}">
                <a16:creationId xmlns:a16="http://schemas.microsoft.com/office/drawing/2014/main" id="{E8B31040-AA72-8701-150C-4778DE94E566}"/>
              </a:ext>
            </a:extLst>
          </p:cNvPr>
          <p:cNvSpPr txBox="1"/>
          <p:nvPr/>
        </p:nvSpPr>
        <p:spPr>
          <a:xfrm>
            <a:off x="3618705" y="6345285"/>
            <a:ext cx="3575923" cy="1200329"/>
          </a:xfrm>
          <a:prstGeom prst="rect">
            <a:avLst/>
          </a:prstGeom>
          <a:solidFill>
            <a:schemeClr val="bg2">
              <a:lumMod val="90000"/>
            </a:schemeClr>
          </a:solidFill>
          <a:ln w="28575">
            <a:solidFill>
              <a:schemeClr val="bg2">
                <a:lumMod val="50000"/>
              </a:schemeClr>
            </a:solidFill>
          </a:ln>
        </p:spPr>
        <p:txBody>
          <a:bodyPr wrap="square" rtlCol="0">
            <a:spAutoFit/>
          </a:bodyPr>
          <a:lstStyle/>
          <a:p>
            <a:pPr algn="ctr"/>
            <a:r>
              <a:rPr lang="en-GB" sz="1200" b="0" i="0" dirty="0">
                <a:solidFill>
                  <a:srgbClr val="474747"/>
                </a:solidFill>
                <a:effectLst/>
                <a:latin typeface="Google Sans"/>
              </a:rPr>
              <a:t>📣 </a:t>
            </a:r>
            <a:r>
              <a:rPr lang="en-GB" sz="1200" b="1" dirty="0"/>
              <a:t>Whistleblowing</a:t>
            </a:r>
            <a:r>
              <a:rPr lang="en-GB" sz="1200" b="0" i="0" dirty="0">
                <a:solidFill>
                  <a:srgbClr val="474747"/>
                </a:solidFill>
                <a:effectLst/>
                <a:latin typeface="Google Sans"/>
              </a:rPr>
              <a:t> 📣</a:t>
            </a:r>
            <a:r>
              <a:rPr lang="en-GB" sz="1200" dirty="0"/>
              <a:t> </a:t>
            </a:r>
          </a:p>
          <a:p>
            <a:endParaRPr lang="en-GB" sz="1200" dirty="0"/>
          </a:p>
          <a:p>
            <a:r>
              <a:rPr lang="en-GB" sz="1200" dirty="0"/>
              <a:t>Worried about how things are being run at work? Call the Whistleblowing Hotline 0808 801 0351 (UK) 1800 910 351 (IRL) </a:t>
            </a:r>
          </a:p>
          <a:p>
            <a:r>
              <a:rPr lang="en-GB" sz="1200" dirty="0"/>
              <a:t>Or email: </a:t>
            </a:r>
            <a:r>
              <a:rPr lang="en-GB" sz="1200" dirty="0">
                <a:hlinkClick r:id="rId9"/>
              </a:rPr>
              <a:t>assistance@hospitalityaction.org.uk</a:t>
            </a:r>
            <a:endParaRPr lang="en-GB" sz="1200" dirty="0"/>
          </a:p>
        </p:txBody>
      </p:sp>
      <p:sp>
        <p:nvSpPr>
          <p:cNvPr id="3" name="TextBox 2">
            <a:extLst>
              <a:ext uri="{FF2B5EF4-FFF2-40B4-BE49-F238E27FC236}">
                <a16:creationId xmlns:a16="http://schemas.microsoft.com/office/drawing/2014/main" id="{542E2E26-795E-4492-58A6-E606D0F7A342}"/>
              </a:ext>
            </a:extLst>
          </p:cNvPr>
          <p:cNvSpPr txBox="1"/>
          <p:nvPr/>
        </p:nvSpPr>
        <p:spPr>
          <a:xfrm>
            <a:off x="7194628" y="1097018"/>
            <a:ext cx="3481389" cy="4339650"/>
          </a:xfrm>
          <a:prstGeom prst="rect">
            <a:avLst/>
          </a:prstGeom>
          <a:noFill/>
        </p:spPr>
        <p:txBody>
          <a:bodyPr wrap="square">
            <a:spAutoFit/>
          </a:bodyPr>
          <a:lstStyle/>
          <a:p>
            <a:endParaRPr lang="en-GB" b="1" dirty="0"/>
          </a:p>
          <a:p>
            <a:r>
              <a:rPr lang="en-GB" b="1" dirty="0"/>
              <a:t>Actions Taken / Recommended</a:t>
            </a:r>
          </a:p>
          <a:p>
            <a:endParaRPr lang="en-GB" sz="1000" dirty="0"/>
          </a:p>
          <a:p>
            <a:pPr marL="171450" indent="-171450">
              <a:buFont typeface="Wingdings" panose="05000000000000000000" pitchFamily="2" charset="2"/>
              <a:buChar char="ü"/>
            </a:pPr>
            <a:r>
              <a:rPr lang="en-GB" sz="1000" b="1" dirty="0"/>
              <a:t>Action 1:</a:t>
            </a:r>
            <a:r>
              <a:rPr lang="en-GB" sz="1000" dirty="0"/>
              <a:t> staff refresher training on My Learning, search ‘Fire Safety’ for the e-learning course </a:t>
            </a:r>
          </a:p>
          <a:p>
            <a:pPr marL="171450" indent="-171450">
              <a:buFont typeface="Wingdings" panose="05000000000000000000" pitchFamily="2" charset="2"/>
              <a:buChar char="ü"/>
            </a:pPr>
            <a:r>
              <a:rPr lang="en-GB" sz="1000" b="1" dirty="0"/>
              <a:t>Action 2:</a:t>
            </a:r>
            <a:r>
              <a:rPr lang="en-GB" sz="1000" dirty="0"/>
              <a:t> Review the relevant safety task cards, which may include:</a:t>
            </a:r>
            <a:br>
              <a:rPr lang="en-GB" sz="1000" dirty="0"/>
            </a:br>
            <a:r>
              <a:rPr lang="en-GB" sz="1000" dirty="0">
                <a:hlinkClick r:id="rId10"/>
              </a:rPr>
              <a:t>STCCS 03 Combination and Steam Ovens </a:t>
            </a:r>
            <a:br>
              <a:rPr lang="en-GB" sz="1000" dirty="0"/>
            </a:br>
            <a:r>
              <a:rPr lang="en-GB" sz="1000" dirty="0">
                <a:hlinkClick r:id="rId11"/>
              </a:rPr>
              <a:t>STCCS04 Cooking Ranges</a:t>
            </a:r>
            <a:br>
              <a:rPr lang="en-GB" sz="1000" dirty="0"/>
            </a:br>
            <a:r>
              <a:rPr lang="en-GB" sz="1000" dirty="0">
                <a:hlinkClick r:id="rId12"/>
              </a:rPr>
              <a:t>STCCS 51 Barbeques </a:t>
            </a:r>
            <a:br>
              <a:rPr lang="en-GB" sz="1000" dirty="0"/>
            </a:br>
            <a:r>
              <a:rPr lang="en-GB" sz="1000" dirty="0">
                <a:hlinkClick r:id="rId13"/>
              </a:rPr>
              <a:t>STCCS80 Unattended Use of Ovens</a:t>
            </a:r>
            <a:endParaRPr lang="en-GB" sz="1000" dirty="0"/>
          </a:p>
          <a:p>
            <a:pPr marL="171450" indent="-171450">
              <a:buFont typeface="Wingdings" panose="05000000000000000000" pitchFamily="2" charset="2"/>
              <a:buChar char="ü"/>
            </a:pPr>
            <a:r>
              <a:rPr lang="en-GB" sz="1000" dirty="0"/>
              <a:t>Add any additional controls identified to help prevent a possible reoccurrence to the Safety Task Cards</a:t>
            </a:r>
          </a:p>
          <a:p>
            <a:pPr marL="171450" indent="-171450">
              <a:buFont typeface="Wingdings" panose="05000000000000000000" pitchFamily="2" charset="2"/>
              <a:buChar char="ü"/>
            </a:pPr>
            <a:r>
              <a:rPr lang="en-GB" sz="1000" b="1" dirty="0"/>
              <a:t>Action 3: </a:t>
            </a:r>
            <a:r>
              <a:rPr lang="en-GB" sz="1000" dirty="0"/>
              <a:t>Carry out refresher training with staff and document this on their </a:t>
            </a:r>
            <a:r>
              <a:rPr lang="en-GB" sz="1000" dirty="0">
                <a:hlinkClick r:id="rId14"/>
              </a:rPr>
              <a:t>Workplace Safety Training Record Cards </a:t>
            </a:r>
            <a:endParaRPr lang="en-GB" sz="1000" dirty="0"/>
          </a:p>
          <a:p>
            <a:pPr marL="171450" indent="-171450">
              <a:buFont typeface="Wingdings" panose="05000000000000000000" pitchFamily="2" charset="2"/>
              <a:buChar char="ü"/>
            </a:pPr>
            <a:r>
              <a:rPr lang="en-GB" sz="1000" b="1" dirty="0"/>
              <a:t>Action 4: </a:t>
            </a:r>
            <a:r>
              <a:rPr lang="en-GB" sz="1000" dirty="0"/>
              <a:t>Staff refresher training on checking equipment and surroundings before use </a:t>
            </a:r>
          </a:p>
          <a:p>
            <a:pPr marL="171450" indent="-171450">
              <a:buFont typeface="Wingdings" panose="05000000000000000000" pitchFamily="2" charset="2"/>
              <a:buChar char="ü"/>
            </a:pPr>
            <a:r>
              <a:rPr lang="en-GB" sz="1000" b="1" dirty="0"/>
              <a:t>Action 5: </a:t>
            </a:r>
            <a:r>
              <a:rPr lang="en-GB" sz="1000" dirty="0"/>
              <a:t> Use staff-facing warning or precautionary notices/signage on equipment where required </a:t>
            </a:r>
            <a:endParaRPr lang="en-GB" sz="1000" b="1" dirty="0"/>
          </a:p>
          <a:p>
            <a:pPr marL="171450" indent="-171450">
              <a:buFont typeface="Wingdings" panose="05000000000000000000" pitchFamily="2" charset="2"/>
              <a:buChar char="ü"/>
            </a:pPr>
            <a:r>
              <a:rPr lang="en-GB" sz="1000" b="1" dirty="0"/>
              <a:t>Action 6:</a:t>
            </a:r>
            <a:r>
              <a:rPr lang="en-GB" sz="1000" dirty="0"/>
              <a:t> Review maintenance checks on equipment, PAT testing, hard wiring and electrical safety are up to date (check with the client where client managed) </a:t>
            </a:r>
          </a:p>
          <a:p>
            <a:pPr marL="171450" indent="-171450">
              <a:buFont typeface="Wingdings" panose="05000000000000000000" pitchFamily="2" charset="2"/>
              <a:buChar char="ü"/>
            </a:pPr>
            <a:r>
              <a:rPr lang="en-GB" sz="1000" b="1" dirty="0"/>
              <a:t>Action 7</a:t>
            </a:r>
            <a:r>
              <a:rPr lang="en-GB" sz="1000" dirty="0"/>
              <a:t>; review fire risk assessment </a:t>
            </a:r>
          </a:p>
          <a:p>
            <a:pPr marL="171450" indent="-171450">
              <a:buFont typeface="Wingdings" panose="05000000000000000000" pitchFamily="2" charset="2"/>
              <a:buChar char="ü"/>
            </a:pPr>
            <a:r>
              <a:rPr lang="en-GB" sz="1000" b="1" dirty="0"/>
              <a:t>Action 8: </a:t>
            </a:r>
            <a:r>
              <a:rPr lang="en-GB" sz="1000" dirty="0"/>
              <a:t>Raise awareness with the wider team on Hot Oil Safety with use of the </a:t>
            </a:r>
            <a:r>
              <a:rPr lang="en-GB" sz="1000" dirty="0">
                <a:hlinkClick r:id="rId15"/>
              </a:rPr>
              <a:t>Hot Oil Quiz</a:t>
            </a:r>
            <a:endParaRPr lang="en-GB" sz="1000" dirty="0"/>
          </a:p>
        </p:txBody>
      </p:sp>
      <p:sp>
        <p:nvSpPr>
          <p:cNvPr id="4" name="TextBox 3">
            <a:extLst>
              <a:ext uri="{FF2B5EF4-FFF2-40B4-BE49-F238E27FC236}">
                <a16:creationId xmlns:a16="http://schemas.microsoft.com/office/drawing/2014/main" id="{DE4DF843-D9A2-A3DB-0B83-11FA38B455D3}"/>
              </a:ext>
            </a:extLst>
          </p:cNvPr>
          <p:cNvSpPr txBox="1"/>
          <p:nvPr/>
        </p:nvSpPr>
        <p:spPr>
          <a:xfrm>
            <a:off x="7339432" y="5483510"/>
            <a:ext cx="3033010" cy="2031325"/>
          </a:xfrm>
          <a:prstGeom prst="rect">
            <a:avLst/>
          </a:prstGeom>
          <a:noFill/>
        </p:spPr>
        <p:txBody>
          <a:bodyPr wrap="square">
            <a:spAutoFit/>
          </a:bodyPr>
          <a:lstStyle/>
          <a:p>
            <a:r>
              <a:rPr lang="en-GB" b="1" dirty="0"/>
              <a:t>Preventative Measures / Best Practices</a:t>
            </a:r>
          </a:p>
          <a:p>
            <a:r>
              <a:rPr lang="en-GB" sz="1000" dirty="0"/>
              <a:t>See Care Share safety conversations taking place each month keeping the team up to date on all information and update </a:t>
            </a:r>
            <a:br>
              <a:rPr lang="en-GB" sz="1000" dirty="0"/>
            </a:br>
            <a:endParaRPr lang="en-GB" sz="1000" dirty="0"/>
          </a:p>
          <a:p>
            <a:r>
              <a:rPr lang="en-GB" sz="1000" dirty="0"/>
              <a:t>Planned preventative Maintenance in place on all equipment </a:t>
            </a:r>
            <a:br>
              <a:rPr lang="en-GB" sz="1000" dirty="0"/>
            </a:br>
            <a:endParaRPr lang="en-GB" sz="1000" dirty="0"/>
          </a:p>
          <a:p>
            <a:r>
              <a:rPr lang="en-GB" sz="1000" dirty="0"/>
              <a:t>Do not leave cooking equipment unattended  </a:t>
            </a:r>
          </a:p>
          <a:p>
            <a:endParaRPr lang="en-GB" sz="1000" dirty="0"/>
          </a:p>
        </p:txBody>
      </p:sp>
      <p:pic>
        <p:nvPicPr>
          <p:cNvPr id="6" name="Picture 5">
            <a:extLst>
              <a:ext uri="{FF2B5EF4-FFF2-40B4-BE49-F238E27FC236}">
                <a16:creationId xmlns:a16="http://schemas.microsoft.com/office/drawing/2014/main" id="{8EED686F-6B4E-3B7E-2D25-4DF7D30FDE68}"/>
              </a:ext>
            </a:extLst>
          </p:cNvPr>
          <p:cNvPicPr>
            <a:picLocks noChangeAspect="1"/>
          </p:cNvPicPr>
          <p:nvPr/>
        </p:nvPicPr>
        <p:blipFill>
          <a:blip r:embed="rId16"/>
          <a:stretch>
            <a:fillRect/>
          </a:stretch>
        </p:blipFill>
        <p:spPr>
          <a:xfrm rot="16200000">
            <a:off x="3789323" y="4625174"/>
            <a:ext cx="1617101" cy="1633381"/>
          </a:xfrm>
          <a:prstGeom prst="rect">
            <a:avLst/>
          </a:prstGeom>
        </p:spPr>
      </p:pic>
      <p:pic>
        <p:nvPicPr>
          <p:cNvPr id="12" name="Picture 11">
            <a:extLst>
              <a:ext uri="{FF2B5EF4-FFF2-40B4-BE49-F238E27FC236}">
                <a16:creationId xmlns:a16="http://schemas.microsoft.com/office/drawing/2014/main" id="{7D6E0C11-E8E9-4EA4-DFB9-F16B06C594E1}"/>
              </a:ext>
            </a:extLst>
          </p:cNvPr>
          <p:cNvPicPr>
            <a:picLocks noChangeAspect="1"/>
          </p:cNvPicPr>
          <p:nvPr/>
        </p:nvPicPr>
        <p:blipFill>
          <a:blip r:embed="rId17"/>
          <a:stretch>
            <a:fillRect/>
          </a:stretch>
        </p:blipFill>
        <p:spPr>
          <a:xfrm>
            <a:off x="5548156" y="4642746"/>
            <a:ext cx="1471905" cy="1587843"/>
          </a:xfrm>
          <a:prstGeom prst="rect">
            <a:avLst/>
          </a:prstGeom>
        </p:spPr>
      </p:pic>
    </p:spTree>
    <p:custDataLst>
      <p:tags r:id="rId1"/>
    </p:custDataLst>
    <p:extLst>
      <p:ext uri="{BB962C8B-B14F-4D97-AF65-F5344CB8AC3E}">
        <p14:creationId xmlns:p14="http://schemas.microsoft.com/office/powerpoint/2010/main" val="4125060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f472f14c-d40a-4996-84a9-078c3b8640e0}" enabled="1" method="Standard" siteId="{cd62b7dd-4b48-44bd-90e7-e143a22c8ead}" removed="0"/>
</clbl:labelList>
</file>

<file path=docProps/app.xml><?xml version="1.0" encoding="utf-8"?>
<Properties xmlns="http://schemas.openxmlformats.org/officeDocument/2006/extended-properties" xmlns:vt="http://schemas.openxmlformats.org/officeDocument/2006/docPropsVTypes">
  <Template>Office Theme</Template>
  <TotalTime>630</TotalTime>
  <Words>532</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Flama Book</vt:lpstr>
      <vt:lpstr>Google Sans</vt:lpstr>
      <vt:lpstr>Segoe UI Emoji</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Cramp</dc:creator>
  <cp:lastModifiedBy>Michelle Howard</cp:lastModifiedBy>
  <cp:revision>32</cp:revision>
  <dcterms:created xsi:type="dcterms:W3CDTF">2024-09-30T11:22:29Z</dcterms:created>
  <dcterms:modified xsi:type="dcterms:W3CDTF">2025-07-09T16:02:08Z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D43978F0-D755-4C9F-B36D-F51F843BB5E0</vt:lpwstr>
  </property>
  <property fmtid="{D5CDD505-2E9C-101B-9397-08002B2CF9AE}" pid="3" name="ArticulatePath">
    <vt:lpwstr>Lessons Learnt - Chicken Liver Parfait v3.2</vt:lpwstr>
  </property>
  <property fmtid="{D5CDD505-2E9C-101B-9397-08002B2CF9AE}" pid="4" name="ClassificationContentMarkingFooterLocations">
    <vt:lpwstr>Office Theme:3</vt:lpwstr>
  </property>
  <property fmtid="{D5CDD505-2E9C-101B-9397-08002B2CF9AE}" pid="5" name="ClassificationContentMarkingFooterText">
    <vt:lpwstr>Internal</vt:lpwstr>
  </property>
</Properties>
</file>