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0" r:id="rId4"/>
    <p:sldId id="262" r:id="rId5"/>
    <p:sldId id="264" r:id="rId6"/>
    <p:sldId id="265" r:id="rId7"/>
    <p:sldId id="267" r:id="rId8"/>
    <p:sldId id="268" r:id="rId9"/>
    <p:sldId id="270" r:id="rId10"/>
    <p:sldId id="269" r:id="rId11"/>
    <p:sldId id="271" r:id="rId12"/>
    <p:sldId id="273" r:id="rId13"/>
    <p:sldId id="276" r:id="rId14"/>
    <p:sldId id="272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129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9092-9605-4741-AA76-F90F98BD2B0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667-0710-7749-A997-14887C02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9092-9605-4741-AA76-F90F98BD2B0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2667-0710-7749-A997-14887C020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0225" y="2468737"/>
            <a:ext cx="6157913" cy="326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cs typeface="Arial" charset="0"/>
              </a:rPr>
              <a:t>What is Steamplicity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cs typeface="Arial" charset="0"/>
              </a:rPr>
              <a:t>HACCP Briefing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cs typeface="Arial" charset="0"/>
              </a:rPr>
              <a:t>Benefits of Steamplicity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cs typeface="Arial" charset="0"/>
              </a:rPr>
              <a:t>Step Training Guide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05414"/>
              </p:ext>
            </p:extLst>
          </p:nvPr>
        </p:nvGraphicFramePr>
        <p:xfrm>
          <a:off x="1892314" y="6394056"/>
          <a:ext cx="4953470" cy="4202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18974"/>
                <a:gridCol w="2266682"/>
                <a:gridCol w="782284"/>
                <a:gridCol w="885530"/>
              </a:tblGrid>
              <a:tr h="162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770" dirty="0">
                          <a:effectLst/>
                        </a:rPr>
                        <a:t>Document Name</a:t>
                      </a:r>
                      <a:endParaRPr lang="en-GB" sz="77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77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Multiportion</a:t>
                      </a:r>
                      <a:r>
                        <a:rPr lang="en-GB" sz="77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Training Guide 2018</a:t>
                      </a:r>
                      <a:endParaRPr lang="en-GB" sz="77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770">
                          <a:effectLst/>
                        </a:rPr>
                        <a:t>Document No</a:t>
                      </a:r>
                      <a:endParaRPr lang="en-GB" sz="77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770" dirty="0" smtClean="0">
                          <a:effectLst/>
                        </a:rPr>
                        <a:t>HC/FS/G/003</a:t>
                      </a:r>
                    </a:p>
                  </a:txBody>
                  <a:tcPr marL="68580" marR="68580" marT="0" marB="0"/>
                </a:tc>
              </a:tr>
              <a:tr h="88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770">
                          <a:effectLst/>
                        </a:rPr>
                        <a:t>Document Owner</a:t>
                      </a:r>
                      <a:endParaRPr lang="en-GB" sz="77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77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Alison</a:t>
                      </a:r>
                      <a:r>
                        <a:rPr lang="en-GB" sz="77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Preston</a:t>
                      </a:r>
                      <a:endParaRPr lang="en-GB" sz="77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770">
                          <a:effectLst/>
                        </a:rPr>
                        <a:t>Date of Issue</a:t>
                      </a:r>
                      <a:endParaRPr lang="en-GB" sz="77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770" dirty="0" smtClean="0">
                          <a:effectLst/>
                        </a:rPr>
                        <a:t>Nov 2018</a:t>
                      </a:r>
                      <a:endParaRPr lang="en-GB" sz="77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770" dirty="0">
                          <a:effectLst/>
                        </a:rPr>
                        <a:t>Classification</a:t>
                      </a:r>
                      <a:endParaRPr lang="en-GB" sz="77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770" dirty="0">
                          <a:effectLst/>
                        </a:rPr>
                        <a:t>Internal Use</a:t>
                      </a:r>
                      <a:endParaRPr lang="en-GB" sz="77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770">
                          <a:effectLst/>
                        </a:rPr>
                        <a:t>Version No</a:t>
                      </a:r>
                      <a:endParaRPr lang="en-GB" sz="77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2865755" algn="ctr"/>
                          <a:tab pos="5731510" algn="r"/>
                          <a:tab pos="922020" algn="l"/>
                          <a:tab pos="2865755" algn="ctr"/>
                          <a:tab pos="5731510" algn="r"/>
                        </a:tabLst>
                      </a:pPr>
                      <a:r>
                        <a:rPr lang="en-GB" sz="770" dirty="0" smtClean="0">
                          <a:effectLst/>
                        </a:rPr>
                        <a:t>02</a:t>
                      </a:r>
                      <a:endParaRPr lang="en-GB" sz="77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04268" y="1957369"/>
            <a:ext cx="4335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CCP 6 – Cooking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24567"/>
            <a:ext cx="9310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Food cooked to correct temperature +75°C (82°C in Scotland)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Food standing time is observed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Record temperature on relevant sheet (including boost)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Food is placed into serving tray before placing onto counter and food is above +63°C or hotter during service</a:t>
            </a:r>
          </a:p>
          <a:p>
            <a:pPr>
              <a:lnSpc>
                <a:spcPct val="150000"/>
              </a:lnSpc>
            </a:pP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10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52711" y="1660471"/>
            <a:ext cx="469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Health and Safety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40" y="2364854"/>
            <a:ext cx="8572560" cy="399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b="1" dirty="0" smtClean="0">
                <a:solidFill>
                  <a:schemeClr val="tx1"/>
                </a:solidFill>
                <a:cs typeface="Arial" charset="0"/>
              </a:rPr>
              <a:t>Refrigeration</a:t>
            </a:r>
            <a:endParaRPr lang="en-GB" sz="2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/>
                </a:solidFill>
                <a:cs typeface="Arial" charset="0"/>
              </a:rPr>
              <a:t>Ensure your refrigeration will hold at the correct temperature</a:t>
            </a: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endParaRPr lang="en-GB" sz="1200" dirty="0" smtClean="0">
              <a:solidFill>
                <a:schemeClr val="tx1"/>
              </a:solidFill>
              <a:cs typeface="Arial" charset="0"/>
            </a:endParaRP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b="1" dirty="0" smtClean="0">
                <a:solidFill>
                  <a:schemeClr val="tx1"/>
                </a:solidFill>
                <a:cs typeface="Arial" charset="0"/>
              </a:rPr>
              <a:t>Avoiding Burns</a:t>
            </a: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/>
                </a:solidFill>
                <a:cs typeface="Arial" charset="0"/>
              </a:rPr>
              <a:t>Allow product to rest for 1 minute, peel film carefully </a:t>
            </a: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/>
                </a:solidFill>
                <a:cs typeface="Arial" charset="0"/>
              </a:rPr>
              <a:t>Use a clean cloth if required </a:t>
            </a: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endParaRPr lang="en-GB" sz="1200" dirty="0" smtClean="0">
              <a:solidFill>
                <a:schemeClr val="tx1"/>
              </a:solidFill>
              <a:cs typeface="Arial" charset="0"/>
            </a:endParaRP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b="1" dirty="0" smtClean="0">
                <a:solidFill>
                  <a:schemeClr val="tx1"/>
                </a:solidFill>
                <a:cs typeface="Arial" charset="0"/>
              </a:rPr>
              <a:t>Daily Checking of Electrical Equipment</a:t>
            </a:r>
          </a:p>
          <a:p>
            <a:pPr indent="-342900" algn="just" eaLnBrk="1" hangingPunct="1">
              <a:lnSpc>
                <a:spcPct val="125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/>
                </a:solidFill>
                <a:cs typeface="Times New Roman" pitchFamily="18" charset="0"/>
              </a:rPr>
              <a:t>Microwaves should be visually checked in line accepted procedure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11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24174" y="1814494"/>
            <a:ext cx="469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Health and Safety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582" y="2333607"/>
            <a:ext cx="8572560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Cleaning Schedule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Microwaves must be added to your cleaning schedule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(where relevant)</a:t>
            </a:r>
            <a:r>
              <a:rPr lang="en-GB" b="1" dirty="0" smtClean="0">
                <a:solidFill>
                  <a:schemeClr val="tx1"/>
                </a:solidFill>
              </a:rPr>
              <a:t>	</a:t>
            </a:r>
          </a:p>
          <a:p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Super Boiling of liquids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Microwaves should not be used for the heating or boiling of liquids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Fire Safety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If a fire starts inside the Microwave oven under no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circumstances open the door to the Microwave.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Isolate the Microwave if possible and raise the Alarm.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GB" sz="12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172" y="4176691"/>
            <a:ext cx="2463800" cy="2216150"/>
          </a:xfrm>
          <a:prstGeom prst="rect">
            <a:avLst/>
          </a:prstGeom>
          <a:noFill/>
          <a:ln w="28575">
            <a:solidFill>
              <a:srgbClr val="69C028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12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MULTIPORITON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24174" y="1814494"/>
            <a:ext cx="469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Due Diligence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40" y="2612379"/>
            <a:ext cx="762194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Product handling: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Correct Storage – Fridge and delivery temp 0 – 5</a:t>
            </a:r>
            <a:r>
              <a:rPr lang="en-GB" sz="2400" dirty="0" smtClean="0">
                <a:solidFill>
                  <a:schemeClr val="tx1"/>
                </a:solidFill>
                <a:latin typeface="Calibri"/>
              </a:rPr>
              <a:t>⁰ C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Correct temperature – meal cooking  </a:t>
            </a:r>
            <a:r>
              <a:rPr lang="en-GB" sz="2400" dirty="0" smtClean="0">
                <a:solidFill>
                  <a:schemeClr val="tx1"/>
                </a:solidFill>
                <a:latin typeface="Calibri"/>
              </a:rPr>
              <a:t>75°C (82°C in Scotland)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Check seal is complete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Labels missing (use by date)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/>
              <a:t>Allergen information is correct and legible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13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66959" y="1771632"/>
            <a:ext cx="469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Steamplicity Cooking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52431" y="2428862"/>
            <a:ext cx="432276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GB" sz="2200" dirty="0" smtClean="0">
                <a:solidFill>
                  <a:srgbClr val="C60751"/>
                </a:solidFill>
              </a:rPr>
              <a:t>Method</a:t>
            </a:r>
            <a:endParaRPr lang="en-GB" sz="2200" dirty="0">
              <a:solidFill>
                <a:srgbClr val="C60751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Steamplicity oven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Follow Step training  Guide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See </a:t>
            </a:r>
            <a:r>
              <a:rPr lang="en-GB" sz="2200" dirty="0" smtClean="0"/>
              <a:t>5 </a:t>
            </a:r>
            <a:r>
              <a:rPr lang="en-GB" sz="2200" dirty="0" smtClean="0">
                <a:solidFill>
                  <a:schemeClr val="tx1"/>
                </a:solidFill>
              </a:rPr>
              <a:t>press </a:t>
            </a:r>
            <a:r>
              <a:rPr lang="en-GB" sz="2200" dirty="0"/>
              <a:t>5</a:t>
            </a:r>
            <a:endParaRPr lang="en-GB" sz="220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Cook food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182" y="3955420"/>
            <a:ext cx="3280368" cy="1802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14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57438" y="1699168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Step 1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530" y="2357430"/>
            <a:ext cx="4953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Print off and review the information from the source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811" y="3417853"/>
            <a:ext cx="3016329" cy="2457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811" y="3417853"/>
            <a:ext cx="846208" cy="258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15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15137" y="2071671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2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554" y="2904702"/>
            <a:ext cx="5143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Look to check that the seal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is intact and the meal is in date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87" b="1557"/>
          <a:stretch/>
        </p:blipFill>
        <p:spPr>
          <a:xfrm>
            <a:off x="5884210" y="3784664"/>
            <a:ext cx="2653208" cy="2145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16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95679" y="1833342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3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092" y="2354477"/>
            <a:ext cx="46598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VAGRounded LT Light" charset="0"/>
              </a:rPr>
              <a:t>Place one tray at a time in the microwave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VAGRounded LT Light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7C6A55"/>
              </a:solidFill>
              <a:latin typeface="VAGRounded LT Ligh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659" y="3500423"/>
            <a:ext cx="2658202" cy="2166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17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95679" y="1727759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4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701" y="2240962"/>
            <a:ext cx="5143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Press the correct button according to the programme number on the label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692" y="3429000"/>
            <a:ext cx="2759589" cy="2256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18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81417" y="1727759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5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533" y="236927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/>
              <a:t>After cooking, leave to stand for 1 minute, insert probe through top film to temperature check the food. If above 75⁰C (82⁰C Scotland), record on daily  Steamplicity record sheet and go to Step 8. If not, continue to Step 6</a:t>
            </a:r>
            <a:r>
              <a:rPr lang="en-GB" dirty="0"/>
              <a:t>.</a:t>
            </a:r>
          </a:p>
        </p:txBody>
      </p:sp>
      <p:pic>
        <p:nvPicPr>
          <p:cNvPr id="9" name="Picture 8" descr="C:\Users\prestoa1\AppData\Local\Microsoft\Windows\INetCache\Content.Word\WP_20180207_11_25_56_Pr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5618" r="8749" b="24558"/>
          <a:stretch/>
        </p:blipFill>
        <p:spPr bwMode="auto">
          <a:xfrm>
            <a:off x="6109811" y="3162857"/>
            <a:ext cx="2644890" cy="2205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>
            <a:spLocks noChangeAspect="1" noChangeArrowheads="1"/>
          </p:cNvSpPr>
          <p:nvPr/>
        </p:nvSpPr>
        <p:spPr bwMode="auto">
          <a:xfrm>
            <a:off x="6109811" y="3162857"/>
            <a:ext cx="841545" cy="313674"/>
          </a:xfrm>
          <a:prstGeom prst="rect">
            <a:avLst/>
          </a:prstGeom>
          <a:solidFill>
            <a:srgbClr val="156E95"/>
          </a:solidFill>
          <a:ln w="9525">
            <a:solidFill>
              <a:srgbClr val="156E9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STEP 5</a:t>
            </a:r>
            <a:endParaRPr lang="en-GB" sz="1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19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80997" y="2464587"/>
            <a:ext cx="821537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“A method of cooking using steam pressure that  provides greater choice and flexibility at mealtimes.”</a:t>
            </a:r>
          </a:p>
          <a:p>
            <a:pPr marL="342900" indent="-342900" algn="ctr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GB" sz="2400" i="1" dirty="0" smtClean="0">
                <a:solidFill>
                  <a:schemeClr val="tx1"/>
                </a:solidFill>
              </a:rPr>
              <a:t>“Steam Pressure Cooking for the Microwave!”</a:t>
            </a: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102" y="466987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2" descr="C:\Documents and Settings\sabherm1\My Documents\Images\green valves sma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844" y="4393413"/>
            <a:ext cx="3674859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 </a:t>
            </a:r>
            <a:r>
              <a:rPr lang="en-GB" sz="1000" b="1" dirty="0">
                <a:solidFill>
                  <a:srgbClr val="696969"/>
                </a:solidFill>
              </a:rPr>
              <a:t>2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95679" y="1727759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6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092" y="2579410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Critical Control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Press 0 for 1 minute of extra cooking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654" y="3836754"/>
            <a:ext cx="2621785" cy="2140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20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09992" y="1721123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7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039" y="2559392"/>
            <a:ext cx="32561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Probe the food again to ensure the temperature is now above </a:t>
            </a:r>
            <a:r>
              <a:rPr lang="en-GB" sz="2800" dirty="0" smtClean="0"/>
              <a:t>75°C </a:t>
            </a:r>
            <a:r>
              <a:rPr lang="en-GB" sz="2800" dirty="0"/>
              <a:t>(</a:t>
            </a:r>
            <a:r>
              <a:rPr lang="en-GB" sz="2800" dirty="0" smtClean="0"/>
              <a:t>82°C </a:t>
            </a:r>
            <a:r>
              <a:rPr lang="en-GB" sz="2800" dirty="0"/>
              <a:t>Scotland</a:t>
            </a:r>
            <a:r>
              <a:rPr lang="en-GB" sz="2800" dirty="0" smtClean="0"/>
              <a:t>) 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095" y="3429000"/>
            <a:ext cx="2874719" cy="2365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21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67104" y="1721123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8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670" y="2788958"/>
            <a:ext cx="3432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Holding the tray, carefully peel the film, keeping fingers away from escaping steam.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303"/>
          <a:stretch/>
        </p:blipFill>
        <p:spPr>
          <a:xfrm>
            <a:off x="5816582" y="3955598"/>
            <a:ext cx="2757050" cy="2252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22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10005" y="1600186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9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092" y="2357428"/>
            <a:ext cx="52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906" y="2499826"/>
            <a:ext cx="32349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Decant the food into the appropriate serving dish. Always decant or replenish back of </a:t>
            </a:r>
            <a:r>
              <a:rPr lang="en-GB" sz="2400" dirty="0" smtClean="0"/>
              <a:t>house, Steamplicity </a:t>
            </a:r>
            <a:r>
              <a:rPr lang="en-GB" sz="2400" dirty="0"/>
              <a:t>trays should not </a:t>
            </a:r>
            <a:r>
              <a:rPr lang="en-GB" sz="2400" dirty="0" smtClean="0"/>
              <a:t>be taken front of house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-1" r="537"/>
          <a:stretch/>
        </p:blipFill>
        <p:spPr>
          <a:xfrm>
            <a:off x="6159482" y="3918235"/>
            <a:ext cx="2549951" cy="2120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23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52817" y="1549673"/>
            <a:ext cx="4098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Step 10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418" y="2662211"/>
            <a:ext cx="4197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Garnish the food as per The Source recipe </a:t>
            </a:r>
            <a:r>
              <a:rPr lang="en-GB" sz="2800" dirty="0" smtClean="0"/>
              <a:t>instruction and place on counter.  Ensure the food is above 63°C during service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03" y="3918235"/>
            <a:ext cx="2753533" cy="2254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24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885" y="285892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16543" y="1538218"/>
            <a:ext cx="6715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Let test your understanding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63" y="1538218"/>
            <a:ext cx="881482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defRPr/>
            </a:pPr>
            <a:r>
              <a:rPr lang="en-GB" sz="2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	</a:t>
            </a:r>
            <a:endParaRPr lang="en-GB" sz="1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en-GB" sz="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Where do you find the cooking programme number ?</a:t>
            </a:r>
          </a:p>
          <a:p>
            <a:pPr marL="342900" indent="-342900" algn="just" eaLnBrk="1" hangingPunct="1">
              <a:spcBef>
                <a:spcPts val="0"/>
              </a:spcBef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endParaRPr lang="en-GB" sz="1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en-GB" sz="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ts val="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What temperature should the food reach during cooking?</a:t>
            </a:r>
          </a:p>
          <a:p>
            <a:pPr marL="342900" indent="-342900" algn="just" eaLnBrk="1" hangingPunct="1">
              <a:spcBef>
                <a:spcPts val="0"/>
              </a:spcBef>
              <a:buFontTx/>
              <a:buChar char="•"/>
              <a:defRPr/>
            </a:pPr>
            <a:endParaRPr lang="en-GB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How do you know that the food is at the correct temperature?</a:t>
            </a:r>
          </a:p>
          <a:p>
            <a:pPr marL="342900" indent="-342900" algn="just" eaLnBrk="1" hangingPunct="1">
              <a:spcBef>
                <a:spcPts val="0"/>
              </a:spcBef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endParaRPr lang="en-GB" sz="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How many do you cook at any time?</a:t>
            </a:r>
          </a:p>
          <a:p>
            <a:pPr marL="342900" indent="-342900" algn="just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What do you do when the meal is cooked?</a:t>
            </a:r>
          </a:p>
          <a:p>
            <a:pPr marL="342900" indent="-342900" algn="just" eaLnBrk="1" hangingPunct="1">
              <a:spcBef>
                <a:spcPts val="0"/>
              </a:spcBef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endParaRPr lang="en-GB" sz="1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en-GB" sz="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What temperature should the fridge hold the food at?</a:t>
            </a:r>
          </a:p>
          <a:p>
            <a:pPr marL="342900" indent="-342900" algn="just" eaLnBrk="1" hangingPunct="1">
              <a:spcBef>
                <a:spcPts val="0"/>
              </a:spcBef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endParaRPr lang="en-GB" sz="18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25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011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85049" y="1381434"/>
            <a:ext cx="6715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And now the answers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81062" y="1736608"/>
            <a:ext cx="7393805" cy="492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just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Arial" charset="0"/>
              </a:rPr>
              <a:t>Where do you find the cooking programme number ?</a:t>
            </a:r>
          </a:p>
          <a:p>
            <a:pPr indent="-34290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1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     </a:t>
            </a: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Product </a:t>
            </a:r>
            <a:r>
              <a:rPr lang="en-GB" sz="1800" dirty="0">
                <a:solidFill>
                  <a:srgbClr val="0070C0"/>
                </a:solidFill>
                <a:latin typeface="Arial" charset="0"/>
                <a:cs typeface="Arial" charset="0"/>
              </a:rPr>
              <a:t>label or retail </a:t>
            </a: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sleeve</a:t>
            </a:r>
            <a:endParaRPr lang="en-GB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Arial" charset="0"/>
              </a:rPr>
              <a:t>What temperature should the food reach during cooking?</a:t>
            </a:r>
          </a:p>
          <a:p>
            <a:pPr indent="-34290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 75°C or 82</a:t>
            </a:r>
            <a:r>
              <a:rPr lang="en-GB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°C for Scotland</a:t>
            </a:r>
            <a:endParaRPr lang="en-GB" sz="1800" dirty="0">
              <a:solidFill>
                <a:srgbClr val="0070C0"/>
              </a:solidFill>
              <a:latin typeface="Times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Arial" charset="0"/>
              </a:rPr>
              <a:t>How do know if the hot food is at the right temperature?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1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	</a:t>
            </a: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Temperature </a:t>
            </a:r>
            <a:r>
              <a:rPr lang="en-GB" sz="1800" dirty="0">
                <a:solidFill>
                  <a:srgbClr val="0070C0"/>
                </a:solidFill>
                <a:latin typeface="Arial" charset="0"/>
                <a:cs typeface="Arial" charset="0"/>
              </a:rPr>
              <a:t>probe the core element of the </a:t>
            </a: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dish</a:t>
            </a:r>
            <a:endParaRPr lang="en-GB" sz="1800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Arial" charset="0"/>
              </a:rPr>
              <a:t>How many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meals do you cook at any time?</a:t>
            </a:r>
            <a:endParaRPr lang="en-GB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1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	</a:t>
            </a:r>
            <a:r>
              <a:rPr lang="en-GB" sz="1800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only 1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What do you do when the meal is cooked?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Decant into serving dish</a:t>
            </a:r>
            <a:endParaRPr lang="en-GB" sz="1800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Arial" charset="0"/>
              </a:rPr>
              <a:t>What temperature should the fridge hold the food at?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r>
              <a:rPr lang="en-GB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0 </a:t>
            </a:r>
            <a:r>
              <a:rPr lang="en-GB" sz="1800" dirty="0">
                <a:solidFill>
                  <a:srgbClr val="0070C0"/>
                </a:solidFill>
                <a:latin typeface="Arial" charset="0"/>
                <a:cs typeface="Arial" charset="0"/>
              </a:rPr>
              <a:t>– 5 degrees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26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251936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38460" y="1685906"/>
            <a:ext cx="4335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In Summary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8596" y="2189700"/>
            <a:ext cx="82868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Steamplicity – Steam pressure cooking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Delivering consistency and quality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Improving quality for the customer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Dedicated HACCP</a:t>
            </a:r>
          </a:p>
          <a:p>
            <a:pPr>
              <a:lnSpc>
                <a:spcPct val="150000"/>
              </a:lnSpc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</a:t>
            </a:r>
            <a:r>
              <a:rPr lang="en-GB" sz="1000" smtClean="0">
                <a:solidFill>
                  <a:srgbClr val="696969"/>
                </a:solidFill>
              </a:rPr>
              <a:t>2018                                                                                                      </a:t>
            </a:r>
            <a:r>
              <a:rPr lang="en-GB" sz="1000" b="1" smtClean="0">
                <a:solidFill>
                  <a:srgbClr val="696969"/>
                </a:solidFill>
              </a:rPr>
              <a:t>27</a:t>
            </a:r>
            <a:r>
              <a:rPr lang="en-GB" sz="1000" smtClean="0">
                <a:solidFill>
                  <a:srgbClr val="696969"/>
                </a:solidFill>
              </a:rPr>
              <a:t> </a:t>
            </a:r>
            <a:r>
              <a:rPr lang="en-GB" sz="1000" dirty="0" smtClean="0">
                <a:solidFill>
                  <a:srgbClr val="696969"/>
                </a:solidFill>
              </a:rPr>
              <a:t>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09836" y="1434676"/>
            <a:ext cx="469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What is Steamplicity?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929" y="1900562"/>
            <a:ext cx="8358246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Steam pressure cooking for the microwave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Foods cooked within approx. 4 - 9 minutes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process allows different items to be cooked together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   e.g. raw vegetables, raw fish, meat or poultry cooked together 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Consistency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 l="43228" t="63672" r="17606" b="5078"/>
          <a:stretch>
            <a:fillRect/>
          </a:stretch>
        </p:blipFill>
        <p:spPr bwMode="auto">
          <a:xfrm>
            <a:off x="3818484" y="3854989"/>
            <a:ext cx="50958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 </a:t>
            </a:r>
            <a:r>
              <a:rPr lang="en-GB" sz="1000" b="1" dirty="0">
                <a:solidFill>
                  <a:srgbClr val="696969"/>
                </a:solidFill>
              </a:rPr>
              <a:t>3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0289" y="2571743"/>
            <a:ext cx="3986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H.A.C.C.P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 </a:t>
            </a:r>
            <a:r>
              <a:rPr lang="en-GB" sz="1000" b="1" dirty="0">
                <a:solidFill>
                  <a:srgbClr val="696969"/>
                </a:solidFill>
              </a:rPr>
              <a:t>4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MULTPORTION 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30860" y="2213426"/>
            <a:ext cx="50403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What is HACCP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Application HACCP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Evidence of HACCP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Critical Control Points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Summary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5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9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1009" y="2327723"/>
            <a:ext cx="82868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 A food safety system used by the food industry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Contains CCP (critical control points)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Will provide the user with due diligence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   in food safety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5137" y="1700195"/>
            <a:ext cx="257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What is HACCP?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6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7038" y="1843070"/>
            <a:ext cx="3060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HACCP Application 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7192" y="2486012"/>
            <a:ext cx="82868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Establish the monitoring system for the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  control of the CCPs.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Monitor the CCPs and take corrective action 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  where required.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Review HACCP every 6 months.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Ensure team understand HACCP.</a:t>
            </a:r>
          </a:p>
          <a:p>
            <a:pPr>
              <a:lnSpc>
                <a:spcPct val="150000"/>
              </a:lnSpc>
            </a:pP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>
                <a:solidFill>
                  <a:srgbClr val="696969"/>
                </a:solidFill>
              </a:rPr>
              <a:t>7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9888" y="1857358"/>
            <a:ext cx="3496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CCP 1 – Food Delivery 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82" y="2655243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Before offloading check vehicle temperature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Check use by date of product</a:t>
            </a:r>
            <a:endParaRPr lang="en-GB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Record food temperature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Remove to chilled storage within 30 minutes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>
                <a:solidFill>
                  <a:srgbClr val="696969"/>
                </a:solidFill>
              </a:rPr>
              <a:t>8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05 Steamplicity_powerpoint slides_jh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03" y="315310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alibri"/>
                <a:cs typeface="Calibri"/>
              </a:rPr>
              <a:t>STEAMPLICITY MULTIPORTION TRAINING GUIDE</a:t>
            </a:r>
            <a:endParaRPr lang="en-US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4163" y="1928795"/>
            <a:ext cx="339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CCP 2 – Food Storage 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3882" y="2862837"/>
            <a:ext cx="77200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Store on shelf correctly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Check for stock rotation, food and chiller temperature, </a:t>
            </a:r>
            <a:r>
              <a:rPr lang="en-GB" sz="2800" dirty="0" smtClean="0"/>
              <a:t>the use by date, allergen information and out of date stock removed</a:t>
            </a:r>
            <a:endParaRPr lang="en-GB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 Keep refrigeration and storage area clean and tidy</a:t>
            </a:r>
          </a:p>
          <a:p>
            <a:pPr>
              <a:lnSpc>
                <a:spcPct val="150000"/>
              </a:lnSpc>
            </a:pP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6600825"/>
            <a:ext cx="77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696969"/>
                </a:solidFill>
              </a:rPr>
              <a:t>HC/FS/G/003/02                                                                                      November 2018                                                                                                      </a:t>
            </a:r>
            <a:r>
              <a:rPr lang="en-GB" sz="1000" b="1" dirty="0" smtClean="0">
                <a:solidFill>
                  <a:srgbClr val="696969"/>
                </a:solidFill>
              </a:rPr>
              <a:t>9</a:t>
            </a:r>
            <a:r>
              <a:rPr lang="en-GB" sz="1000" dirty="0" smtClean="0">
                <a:solidFill>
                  <a:srgbClr val="696969"/>
                </a:solidFill>
              </a:rPr>
              <a:t> of 27</a:t>
            </a:r>
            <a:endParaRPr lang="en-GB" sz="1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9176</TotalTime>
  <Words>974</Words>
  <Application>Microsoft Office PowerPoint</Application>
  <PresentationFormat>On-screen Show (4:3)</PresentationFormat>
  <Paragraphs>204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PMingLiU</vt:lpstr>
      <vt:lpstr>Arial</vt:lpstr>
      <vt:lpstr>Calibri</vt:lpstr>
      <vt:lpstr>Times</vt:lpstr>
      <vt:lpstr>Times New Roman</vt:lpstr>
      <vt:lpstr>VAGRounded LT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Keane Brands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Aidan Keane</dc:creator>
  <cp:lastModifiedBy>Natalia Zielinska</cp:lastModifiedBy>
  <cp:revision>26</cp:revision>
  <dcterms:created xsi:type="dcterms:W3CDTF">2016-09-21T07:29:55Z</dcterms:created>
  <dcterms:modified xsi:type="dcterms:W3CDTF">2019-03-19T09:39:57Z</dcterms:modified>
</cp:coreProperties>
</file>