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451" r:id="rId6"/>
    <p:sldId id="2147376954" r:id="rId7"/>
    <p:sldId id="2147376955" r:id="rId8"/>
    <p:sldId id="2147376948" r:id="rId9"/>
    <p:sldId id="2147376952" r:id="rId10"/>
    <p:sldId id="450" r:id="rId11"/>
    <p:sldId id="2147376951" r:id="rId12"/>
    <p:sldId id="2147376950" r:id="rId13"/>
    <p:sldId id="21473769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7068-1933-4B62-B5F9-E73BCEE07083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C5A0-F0D5-4061-850B-8E884C0F9A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6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33D93-F99A-3378-6AA5-C7C73C165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F46BC-A124-645C-D271-0807CFA48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FADAB-7639-07DF-A2DD-DEA016B17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Infrared thermometer calibrations - </a:t>
            </a:r>
            <a:r>
              <a:rPr lang="en-GB" b="0" i="0">
                <a:solidFill>
                  <a:srgbClr val="888888"/>
                </a:solidFill>
                <a:effectLst/>
                <a:latin typeface="Montserrat" panose="020F0502020204030204" pitchFamily="2" charset="0"/>
              </a:rPr>
              <a:t>Thermometer Comparator must be used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60E69-EFAB-C2CE-B49E-07017C86E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EA75-6651-444B-A8DD-FD1E8776EB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41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43094-E2F4-000A-47B5-1591287E6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52F9B5-3C25-5C4F-A85D-1DE3EAEF0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0065D-4D07-2CBB-7B62-6CF7B0A93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Infrared thermometer calibrations - </a:t>
            </a:r>
            <a:r>
              <a:rPr lang="en-GB" b="0" i="0">
                <a:solidFill>
                  <a:srgbClr val="888888"/>
                </a:solidFill>
                <a:effectLst/>
                <a:latin typeface="Montserrat" panose="020F0502020204030204" pitchFamily="2" charset="0"/>
              </a:rPr>
              <a:t>Thermometer Comparator must be used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03870-CAD2-79AB-E328-00AA2C6E5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EA75-6651-444B-A8DD-FD1E8776EB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5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9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A9378-66CF-E43D-F162-285BC719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4FEB1D-42D1-7ED2-5B17-78916BE0F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A89ED-4BB3-2965-932B-C5541C370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A729C-D28B-B19B-3EB3-31CB77ABF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54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2223-2A1A-0067-7A7B-4F3EC8879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522B2E-2B8B-EE2F-61BE-D566E732D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53E39F-9A2D-6CC5-71E7-49882ED1F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01E9B-8026-EBC1-06C2-D289C476E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963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B3696-3612-F6A7-3609-E7090248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BA04C-D551-F090-3128-A1D151876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E121CE-2D00-6DC0-6DCE-B19B0AEE7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07EEA-6462-CF5E-F7DB-4BB4D13A9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03488-1482-8096-F127-398098026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36D4A-AA3D-61EF-875A-D74D525A9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019979-64B0-0B2F-10CA-4C36F31AF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0F631-274A-35BD-C765-307A0EB1C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CEA75-6651-444B-A8DD-FD1E8776EB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B9A8-5C2F-B564-BC0F-1EE8FD011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85F34-A0DA-C4EA-0DE8-10CF44124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9ED3-F597-3F46-9F9F-75EF1C27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93DB-6563-0455-4C07-ECBD39A9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F2562-2E9D-F18F-7B17-42EE0BCD6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2A0A-4CCA-12F2-E4DC-2ACFE361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C84E0-E488-5464-EAB4-6C7D97C55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92F7-4CC1-4912-1250-093FA247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30E0-2A0D-4ACF-9633-1FFC0E90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596D8-987E-DD01-E8F2-EB853355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3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434A9-5375-665A-8EC1-9022D9EB8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75508-0B37-3596-6BA5-EFB4D424F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634CC-BF5C-3AB9-9B4D-EA8871FD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0526-38EB-8F82-CA01-4EFD32E3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070FA-1E0A-99F4-BC8C-999523B9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6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4DC2-1089-AACC-12A9-4973E025B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518-A7CF-833E-D0FD-D9A5B1F2C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63805-C1D8-8719-B079-DFFD7862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7C32C-E091-100F-6FA2-9B8B2A7F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3E3C4-2F20-0013-69D2-E4252528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0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F557-2B11-2FD0-4CC6-9BFA7975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A39EA-6C1E-FD33-5779-A7BB601D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F3C79-A132-3974-F01A-A2A0AC5E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33A0-71A8-696E-BBF3-5B377BE8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F467-0FAD-7B9C-64B4-3CCC0598D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F69C-5069-DB76-A3F2-2C6A2F2A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F130D-DCCE-2C8C-BD61-202DAB4A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D682F-B17D-426B-2710-737CC9EE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44B69-E0D2-E140-0EE4-629E83E8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8D709-8302-C819-5D21-DB3DB5ED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399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18EE5-B1AE-E648-E134-A47FC7AB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DACD-08BC-5CC1-9B94-804D45CAE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662AD-BEB6-576F-1215-FFA4E8240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54EB9-D390-4EBB-A4A9-034E8673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179EB-702A-EC54-E944-64BD7DA6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66768-3F7D-6374-7730-A613C7FE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67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6FE7-03DC-012B-3F5A-4468FE8F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33A6-A272-6FC9-3360-E7B4B3E49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C4593-B322-BCE6-C59C-078503ACE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56F58-5A5F-2A62-CB31-7490C9FF1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9E7CA-3A21-2E18-D93F-2236130C0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05483-DCCE-D13B-71AD-65947F4C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DB7E4E-19A2-5D82-2188-45B59788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A7055-CBAB-3B14-888B-9CFD96CBA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2567-03CB-723C-DEE6-B3A487B48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22016-3BFC-E566-A9FC-5D8B6154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064B7-7593-FC76-79AA-42086519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CF440-1762-2450-CDA1-DCBE2F62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7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73A790-4EDA-23C7-D294-2E7A40DE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B0E5A-FC2E-AF25-2EF2-C31FA022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D9DA9-0603-76E6-AF8C-42CFED39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7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34C3-3D41-4539-F3AC-B727F073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8BBA5-C201-34AD-D563-20BF9958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5B4-8622-8BB8-CFFE-72D4F2248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38D4D-3114-01F1-527D-10BDB100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8FEC0-1DE0-5658-7A46-C55B18D8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6DDB5-5575-8277-D2FB-E913A56F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1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F3AB-0D62-1C22-5295-ED86E232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763F-6D35-7127-35AF-CF2F61D1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5D433-8563-089E-5893-78ADD6A1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B9E8E-D781-9AF9-1E0B-687CCD45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11C7-960E-191B-9B5B-5DD26BF3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76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C89A-BD06-0AE3-909B-41E64B74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A18B4-572C-D3C3-C04B-53AECC94C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3A5B-9CCB-F482-D25F-4A320CC1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4FD68-9D4C-5D44-9338-D926C0C8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E94E2-5C28-389E-F5E1-006D4FEB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B5B58-F5DC-B18D-458C-FA0B0D1E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080F-1C87-F8AA-CCB5-7489A627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E4368-3726-C922-CC98-6CEA3F813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FF56D-DBCB-FC8B-50FD-D663C1DE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6324-8DAE-36B9-7248-4FB9DC72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EAEA-9EED-8707-718D-62B91156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35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9B875-4D0D-8F78-568F-41584E506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0DBFA-C795-7645-DC70-59F851AB0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8BEB4-59C1-122B-8B60-A1DFA409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5077D-3652-AD2F-3E45-65C88D28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B9886-B71A-91B4-3378-7EDFFB4E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9885-4F9F-2FE1-62C3-F0E979D4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DDAB-86C6-C32F-826A-B037FFB4E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07D36-349C-C9F4-5CE9-957EB299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0DB43-124C-3D9A-EE79-A41B83FC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4E98-EB53-8FC4-F01D-A3950110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2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CE16-82C2-786E-B3AC-8B49FC2C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ABA70-06C5-83A3-440D-569A5B164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54219-6087-980C-6549-A8519E035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63809-4408-1565-18E5-E8787FE0A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BBCF2-5CDE-0359-AC2C-806C557F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21C50-0162-038F-2029-B6339107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1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895C-58A1-7014-C408-4C936423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4664B-D1A6-B562-7A86-006EEFCDC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64EDB-FE36-AA19-B262-3A154659A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F4C1A-7132-29FB-C198-9BE664193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C5F99-4633-E306-B724-AC941150A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9830E-D3AC-A2C9-0478-20F5D72B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2D772-38C9-D84A-2BAE-A9378352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5AB32-C693-0178-9FB2-EA6691FB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3739-7F6F-77D9-FD25-CC8A7C23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D125C-1B7C-90AE-A1CE-96F8E12C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A137B-268F-6994-28A0-F28E2902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83F75-9484-75EF-E465-0E782F56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8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043EA-A889-63CF-02CF-8D606CC0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7F86D-B76C-A076-A0AC-B30A3360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93D56-D31F-7AA0-C201-00B08B98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3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4D57-235F-C4ED-8060-5B74041D8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AD89-9400-06D6-8EDD-08BA070D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DBEA7-EFAC-7900-76AC-C3B9BD1CB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18C70-F859-69BB-7ECD-0853376B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3047C-5A95-DA5B-69B7-6658538C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A2206-074C-49B0-5F13-B9BFF6FF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9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105D-8EB9-1E44-D875-DCBF0057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CA205-AC87-8EF4-B420-AE18227BA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7C4FE-8530-62B9-D978-60B550DB0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299FF-1AA0-B25A-041A-0B5E6105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DB5A-9204-6CCE-D093-E0D9A6FB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E0C79-4F5D-A57E-7966-91D9E67F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0BE48-D757-73C6-240E-033BD31F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BFCB9-653A-1FDA-C2FA-D79F294C4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71FA9-E584-758E-4E66-257660EF2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0AAFD-FAF0-4E84-BCFF-2A78AF174191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F706-A230-1E1C-FE86-EBF81B9CC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7793-A77B-F956-D422-0DE65608B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BFC36F-0EFA-42F8-94DF-8262713BE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1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E2932-0647-4568-8E3B-206FCF91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3CF34-8554-526C-9E13-24FB6451D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129AA-B55E-5277-B590-4A372C5F0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1D93-5321-4498-813C-402AE98F8838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4029B-44D3-C5E6-BF59-4754871A5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25D0-4889-1212-F881-3E6AF43F2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0626-C4FA-4A65-B3C3-688AF19F76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1E14E-1014-86D5-667B-EEF667627E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13438" y="66573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5390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hyperlink" Target="https://www.mycompasshse.co.uk/food-safety/allergens-awarene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www.mycompasshse.co.uk/environme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compasshse.co.uk/sector-hse/chco/simpler-recyclin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ycompasshse.co.uk/media/itfaru0x/see-care-share-safety-update-march-2025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hyperlink" Target="https://www.mycompasshse.co.uk/compliance/compass-policy-statemen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hse@compass-group.co.uk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hseteam@chandcogroup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www.mycompasshse.co.uk/news/out-of-hours-hse-contact-wc-0601202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0262E-28E0-075E-0845-D303B13C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7EE9E-08AA-8CDD-88BE-22A3C846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825625"/>
            <a:ext cx="27432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Vacherin Monthly H&amp;S Meeting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178167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6AF8C-27A9-DD30-C459-8790F58F7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483AD-E5DC-7464-8CAA-FFEC98DE637A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181C387-88D6-4670-04B5-9C051727C96E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1560E62-B6C5-58C7-2BEA-D843F72DCDC3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14B63D93-00D6-E309-8405-05F91A3ACBA2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58"/>
                  </a:lnSpc>
                </a:pPr>
                <a:endParaRPr sz="1200"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A917201-0F5B-519A-858D-AA54085D67B6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168D5ED-C2BB-020F-E303-5FD61FAD000C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1618240-FD38-40FF-4216-0E2A24673F84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AB36B6D-CB2F-73D7-C2D2-E5127F29C456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F482D-6E03-9927-BAAA-D744F32ED90B}"/>
              </a:ext>
            </a:extLst>
          </p:cNvPr>
          <p:cNvSpPr txBox="1">
            <a:spLocks/>
          </p:cNvSpPr>
          <p:nvPr/>
        </p:nvSpPr>
        <p:spPr>
          <a:xfrm>
            <a:off x="1043646" y="69828"/>
            <a:ext cx="10515600" cy="973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Audit trends this month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4487A5-CBA7-7B46-BCCC-BA2D5A9CA0D3}"/>
              </a:ext>
            </a:extLst>
          </p:cNvPr>
          <p:cNvSpPr txBox="1">
            <a:spLocks/>
          </p:cNvSpPr>
          <p:nvPr/>
        </p:nvSpPr>
        <p:spPr>
          <a:xfrm>
            <a:off x="446313" y="1338943"/>
            <a:ext cx="4713515" cy="4576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Shelf life inconsistencies of in-unit made items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Remove any </a:t>
            </a:r>
            <a:r>
              <a:rPr lang="en-GB" dirty="0" err="1"/>
              <a:t>CH&amp;Co</a:t>
            </a:r>
            <a:r>
              <a:rPr lang="en-GB" dirty="0"/>
              <a:t> signage/ posters/ labels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Personal hygiene and uniform policies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Compass cleaning schedules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8CA37F-AB55-E24E-1B2F-A4BAFA901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3101" y="556737"/>
            <a:ext cx="2434070" cy="35249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F633F8-0ABA-138F-2CA9-291D85189D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8638" y="3185316"/>
            <a:ext cx="4417049" cy="30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2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20463-0887-1ECB-5055-C8BAEE4A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7268773-F39A-0B6A-13EF-4326DC1830D8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2820249-0882-6C0F-0598-5BFBC469B887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E4C8D46D-1827-2EE7-24F7-CB0EFDAE5052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AFBAE70B-E3F0-0AAE-4266-A9F56608EC5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58"/>
                  </a:lnSpc>
                </a:pPr>
                <a:endParaRPr sz="1200"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7A32C14-72B2-6880-837D-57D390556B96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462AF7C-07FE-6DA2-B537-70263879D397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773CF5BF-2E36-8CA2-DDC7-5452AE97F4DA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4C04628-68C4-54B1-A04A-BA4B54F49C65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38AA9-F04A-46E0-0B08-DE9663F980B5}"/>
              </a:ext>
            </a:extLst>
          </p:cNvPr>
          <p:cNvSpPr txBox="1">
            <a:spLocks/>
          </p:cNvSpPr>
          <p:nvPr/>
        </p:nvSpPr>
        <p:spPr>
          <a:xfrm>
            <a:off x="1043646" y="69828"/>
            <a:ext cx="10515600" cy="9738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Allergens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06EBE1-7FE7-8B93-5CDA-937DBAB99F9A}"/>
              </a:ext>
            </a:extLst>
          </p:cNvPr>
          <p:cNvSpPr txBox="1">
            <a:spLocks/>
          </p:cNvSpPr>
          <p:nvPr/>
        </p:nvSpPr>
        <p:spPr>
          <a:xfrm>
            <a:off x="446313" y="1338943"/>
            <a:ext cx="5704402" cy="45767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Food safety conversations for different work requirements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Allergen risk assessment and compliance checks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Customer facing signage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7"/>
              </a:rPr>
              <a:t>https://www.mycompasshse.co.uk/food-safety/allergens-awareness/</a:t>
            </a:r>
            <a:r>
              <a:rPr lang="en-GB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B0F321-00F0-985D-C0E7-B2A90ACA0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1972" y="0"/>
            <a:ext cx="3397425" cy="2254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CEBD79-1C64-57D9-ACE8-A70060420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9491" y="1645631"/>
            <a:ext cx="3574538" cy="24281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C1BE21-4933-C9F1-A4A0-5DE8C62393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2675" y="3222004"/>
            <a:ext cx="3242784" cy="34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5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D7D2B-5E69-01FC-0B3A-9DEA77AEE4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Net Zero Hub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B91BF5-42AB-E34D-5165-CAD429C05DB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sysClr val="windowText" lastClr="000000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407B2-A706-80D2-6999-7A10D7EA7242}"/>
              </a:ext>
            </a:extLst>
          </p:cNvPr>
          <p:cNvSpPr txBox="1"/>
          <p:nvPr/>
        </p:nvSpPr>
        <p:spPr>
          <a:xfrm>
            <a:off x="563696" y="1690688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400" dirty="0"/>
              <a:t>Environmental questions will be asked on the food service audit from June</a:t>
            </a:r>
          </a:p>
          <a:p>
            <a:endParaRPr lang="en-GB" sz="2400" dirty="0">
              <a:hlinkClick r:id="rId7"/>
            </a:endParaRPr>
          </a:p>
          <a:p>
            <a:r>
              <a:rPr lang="en-GB" sz="2400" dirty="0">
                <a:hlinkClick r:id="rId7"/>
              </a:rPr>
              <a:t>https://www.mycompasshse.co.uk/environment/</a:t>
            </a:r>
            <a:r>
              <a:rPr lang="en-GB" sz="2400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E2E083-B431-02A2-EF82-EDE0E3C9A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7904" y="3248360"/>
            <a:ext cx="5612273" cy="31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5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B6ACD-AF47-415F-F357-5F8683205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D28917F-B98E-2F76-6AD1-3EB6D31A4FA9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0FE86174-232F-DBE9-C50D-5EFA5B5649DC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560B1A4-DE24-EAF3-29BB-15737F232B95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F1DBD334-8DDB-7FD5-0B99-EB23FED86F31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29438C0-D079-1BA9-1333-8B9758487A7F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D444E1E-EC0F-F6BA-A15E-57A70E3B3A9C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EBAB7650-7CBC-0EDF-B614-7E9FBCBD7A56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E24A97F-10C3-C50C-A408-60988186E023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78657-5AC2-CAD1-557B-E28830CD47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Food waste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963602-2137-E26E-AC9C-83D1488C72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648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March 2025 food waste must be separated by law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0A2F6C-D6B9-8382-0CCB-9F2EC64D53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7105" y="1672783"/>
            <a:ext cx="6274122" cy="3606985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8167B315-2013-A990-B1BF-170008F60EC1}"/>
              </a:ext>
            </a:extLst>
          </p:cNvPr>
          <p:cNvSpPr txBox="1"/>
          <p:nvPr/>
        </p:nvSpPr>
        <p:spPr>
          <a:xfrm>
            <a:off x="408520" y="3914991"/>
            <a:ext cx="4961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  <a:r>
              <a:rPr lang="en-GB" sz="2400" dirty="0">
                <a:hlinkClick r:id="rId8"/>
              </a:rPr>
              <a:t>https://www.mycompasshse.co.uk/sector-hse/chco/simpler-recycling/</a:t>
            </a:r>
            <a:r>
              <a:rPr lang="en-GB" sz="24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16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2B1E-376E-6A7A-9B5F-4E66CDC5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>
            <a:normAutofit fontScale="90000"/>
          </a:bodyPr>
          <a:lstStyle/>
          <a:p>
            <a:r>
              <a:rPr lang="en-GB"/>
              <a:t>H&amp;S meeting packs</a:t>
            </a: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9F833-F5C2-FE4E-9348-26BDABC3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544"/>
            <a:ext cx="4223657" cy="4990419"/>
          </a:xfrm>
        </p:spPr>
        <p:txBody>
          <a:bodyPr>
            <a:normAutofit/>
          </a:bodyPr>
          <a:lstStyle/>
          <a:p>
            <a:r>
              <a:rPr lang="en-GB" dirty="0"/>
              <a:t>To be used as part of monthly meeting agenda</a:t>
            </a:r>
          </a:p>
          <a:p>
            <a:endParaRPr lang="en-GB" dirty="0"/>
          </a:p>
          <a:p>
            <a:r>
              <a:rPr lang="en-GB" dirty="0"/>
              <a:t>March safety updates: Incident prevention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https://www.mycompasshse.co.uk/media/itfaru0x/see-care-share-safety-update-march-2025.pdf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B9C22-913B-3BE7-C00F-4DC3696C6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20" y="0"/>
            <a:ext cx="5219780" cy="704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2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57365-2FD4-D069-E47D-818E312BE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1170BE0-C588-8D84-F906-F4D91F706AC5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FA2EB79-7620-B2E0-CED7-0E936757F146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0BA856F-01D0-4D86-BA6C-674EE2C4CD1C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EEBCBD8-CB96-532E-8814-0814F11CE7BB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10FC504-EF03-7AFD-50A3-613116A30AFA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6C6D543-EB2F-83C2-E745-0DBEDC92639F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DDA678D8-9EB9-06D4-EC1C-846143A16046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23B0F87-7207-45B5-355D-B0378256BD3B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E9FF35-0A70-F3B1-F661-C0B13F20EB0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8643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Compass policy updates 2025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173B9D-FB73-1E3E-F76F-2B24A8D62AC3}"/>
              </a:ext>
            </a:extLst>
          </p:cNvPr>
          <p:cNvSpPr txBox="1">
            <a:spLocks/>
          </p:cNvSpPr>
          <p:nvPr/>
        </p:nvSpPr>
        <p:spPr>
          <a:xfrm>
            <a:off x="838200" y="950976"/>
            <a:ext cx="6167677" cy="5225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FC0FC4-EE5C-1598-119A-C4C4F22F034F}"/>
              </a:ext>
            </a:extLst>
          </p:cNvPr>
          <p:cNvSpPr txBox="1"/>
          <p:nvPr/>
        </p:nvSpPr>
        <p:spPr>
          <a:xfrm>
            <a:off x="521823" y="1629497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3A3A3A"/>
                </a:solidFill>
                <a:effectLst/>
              </a:rPr>
              <a:t>Units are no longer required to display the Policy Statements on unit notice boards (sites can display if they wish or contracts require to do so).</a:t>
            </a:r>
          </a:p>
          <a:p>
            <a:endParaRPr lang="en-GB" sz="2400" dirty="0">
              <a:solidFill>
                <a:srgbClr val="3A3A3A"/>
              </a:solidFill>
              <a:hlinkClick r:id="rId7"/>
            </a:endParaRPr>
          </a:p>
          <a:p>
            <a:r>
              <a:rPr lang="en-GB" sz="2400" b="0" i="0" dirty="0">
                <a:solidFill>
                  <a:srgbClr val="3A3A3A"/>
                </a:solidFill>
                <a:effectLst/>
              </a:rPr>
              <a:t>All employees must be made aware of the Policy Statements during their induction training.</a:t>
            </a:r>
            <a:endParaRPr lang="en-GB" sz="2400" dirty="0">
              <a:solidFill>
                <a:srgbClr val="3A3A3A"/>
              </a:solidFill>
              <a:hlinkClick r:id="rId7"/>
            </a:endParaRPr>
          </a:p>
          <a:p>
            <a:endParaRPr lang="en-GB" sz="2400" dirty="0">
              <a:hlinkClick r:id="rId7"/>
            </a:endParaRPr>
          </a:p>
          <a:p>
            <a:r>
              <a:rPr lang="en-GB" sz="2400" dirty="0">
                <a:hlinkClick r:id="rId7"/>
              </a:rPr>
              <a:t>https://www.mycompasshse.co.uk/compliance/compass-policy-statements/</a:t>
            </a:r>
            <a:r>
              <a:rPr lang="en-GB" sz="2400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62C198-4AFA-856B-8FA4-6778A7238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6802" y="1242119"/>
            <a:ext cx="3664138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1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0C6BB-4F71-E4E8-3E29-24479429F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756E170-8353-7C48-C22A-2B30FD532D63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5BE59A6-BD5C-4547-14D1-12F59618E8F8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76D2277-F43D-4415-3148-6209DE4132DF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DA8DB446-B3B9-091F-ACD8-E11B291D146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04264E-398C-8055-A7C0-C4F0BAC705C1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3CE2AFE-7E42-0239-CE42-01F205A2CE28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24D15E46-26C2-FFF3-6EB5-F8BA2F170A8A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39A2327-05DE-D70F-5FAD-037EBA04E411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452F5-35EF-E051-28BA-0BDE1FF6D1E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Completing Incident Investigation Packs (IIPs)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BAB17B-CDAF-589C-2EA5-5DD3CF7A0FDD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5595257" cy="4803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Must be completed for all injury incidents reported on Air3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will be chased if not completed and uploaded under ‘unit review’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Signatures must be handwritten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2CF4A4-816D-98EB-A3AF-A6BEF640A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152" y="1171519"/>
            <a:ext cx="4293202" cy="49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9E995-43A5-061E-706F-1638F1D2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BFCB71D-4F68-55EE-42CA-4432F875AD38}"/>
              </a:ext>
            </a:extLst>
          </p:cNvPr>
          <p:cNvGrpSpPr/>
          <p:nvPr/>
        </p:nvGrpSpPr>
        <p:grpSpPr>
          <a:xfrm>
            <a:off x="9730654" y="-888832"/>
            <a:ext cx="2140573" cy="2133012"/>
            <a:chOff x="0" y="0"/>
            <a:chExt cx="4281147" cy="4266024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AB44924-F3DF-FDB1-8539-265DEB5491D1}"/>
                </a:ext>
              </a:extLst>
            </p:cNvPr>
            <p:cNvGrpSpPr/>
            <p:nvPr/>
          </p:nvGrpSpPr>
          <p:grpSpPr>
            <a:xfrm>
              <a:off x="0" y="0"/>
              <a:ext cx="4281147" cy="4266024"/>
              <a:chOff x="0" y="0"/>
              <a:chExt cx="845659" cy="842671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B8271CF-33D5-DE5A-C555-20209D0CDDB9}"/>
                  </a:ext>
                </a:extLst>
              </p:cNvPr>
              <p:cNvSpPr/>
              <p:nvPr/>
            </p:nvSpPr>
            <p:spPr>
              <a:xfrm>
                <a:off x="0" y="0"/>
                <a:ext cx="845659" cy="842672"/>
              </a:xfrm>
              <a:custGeom>
                <a:avLst/>
                <a:gdLst/>
                <a:ahLst/>
                <a:cxnLst/>
                <a:rect l="l" t="t" r="r" b="b"/>
                <a:pathLst>
                  <a:path w="845659" h="842672">
                    <a:moveTo>
                      <a:pt x="122970" y="0"/>
                    </a:moveTo>
                    <a:lnTo>
                      <a:pt x="722689" y="0"/>
                    </a:lnTo>
                    <a:cubicBezTo>
                      <a:pt x="790603" y="0"/>
                      <a:pt x="845659" y="55055"/>
                      <a:pt x="845659" y="122970"/>
                    </a:cubicBezTo>
                    <a:lnTo>
                      <a:pt x="845659" y="719702"/>
                    </a:lnTo>
                    <a:cubicBezTo>
                      <a:pt x="845659" y="787616"/>
                      <a:pt x="790603" y="842672"/>
                      <a:pt x="722689" y="842672"/>
                    </a:cubicBezTo>
                    <a:lnTo>
                      <a:pt x="122970" y="842672"/>
                    </a:lnTo>
                    <a:cubicBezTo>
                      <a:pt x="55055" y="842672"/>
                      <a:pt x="0" y="787616"/>
                      <a:pt x="0" y="719702"/>
                    </a:cubicBezTo>
                    <a:lnTo>
                      <a:pt x="0" y="122970"/>
                    </a:lnTo>
                    <a:cubicBezTo>
                      <a:pt x="0" y="55055"/>
                      <a:pt x="55055" y="0"/>
                      <a:pt x="122970" y="0"/>
                    </a:cubicBezTo>
                    <a:close/>
                  </a:path>
                </a:pathLst>
              </a:custGeom>
              <a:solidFill>
                <a:srgbClr val="FED403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80E68D0-0E5E-7459-07F1-0032CC03508C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845659" cy="9093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25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DAB20F2-083F-CBD7-A630-E55200532842}"/>
                </a:ext>
              </a:extLst>
            </p:cNvPr>
            <p:cNvSpPr/>
            <p:nvPr/>
          </p:nvSpPr>
          <p:spPr>
            <a:xfrm>
              <a:off x="365028" y="2027155"/>
              <a:ext cx="3551092" cy="1526969"/>
            </a:xfrm>
            <a:custGeom>
              <a:avLst/>
              <a:gdLst/>
              <a:ahLst/>
              <a:cxnLst/>
              <a:rect l="l" t="t" r="r" b="b"/>
              <a:pathLst>
                <a:path w="3551092" h="1526969">
                  <a:moveTo>
                    <a:pt x="0" y="0"/>
                  </a:moveTo>
                  <a:lnTo>
                    <a:pt x="3551091" y="0"/>
                  </a:lnTo>
                  <a:lnTo>
                    <a:pt x="3551091" y="1526970"/>
                  </a:lnTo>
                  <a:lnTo>
                    <a:pt x="0" y="1526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239BFCE-DADE-4706-8C30-566687E68D6D}"/>
                </a:ext>
              </a:extLst>
            </p:cNvPr>
            <p:cNvSpPr/>
            <p:nvPr/>
          </p:nvSpPr>
          <p:spPr>
            <a:xfrm>
              <a:off x="485845" y="3683623"/>
              <a:ext cx="3309456" cy="491667"/>
            </a:xfrm>
            <a:custGeom>
              <a:avLst/>
              <a:gdLst/>
              <a:ahLst/>
              <a:cxnLst/>
              <a:rect l="l" t="t" r="r" b="b"/>
              <a:pathLst>
                <a:path w="3309456" h="491667">
                  <a:moveTo>
                    <a:pt x="0" y="0"/>
                  </a:moveTo>
                  <a:lnTo>
                    <a:pt x="3309457" y="0"/>
                  </a:lnTo>
                  <a:lnTo>
                    <a:pt x="3309457" y="491667"/>
                  </a:lnTo>
                  <a:lnTo>
                    <a:pt x="0" y="491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0644" t="-500812" r="-29685" b="-8932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3C06379E-03A2-2E27-2FFC-EC349B9072C7}"/>
              </a:ext>
            </a:extLst>
          </p:cNvPr>
          <p:cNvSpPr/>
          <p:nvPr/>
        </p:nvSpPr>
        <p:spPr>
          <a:xfrm flipH="1" flipV="1">
            <a:off x="0" y="0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1565469" y="1565469"/>
                </a:moveTo>
                <a:lnTo>
                  <a:pt x="0" y="1565469"/>
                </a:lnTo>
                <a:lnTo>
                  <a:pt x="0" y="0"/>
                </a:lnTo>
                <a:lnTo>
                  <a:pt x="1565469" y="0"/>
                </a:lnTo>
                <a:lnTo>
                  <a:pt x="1565469" y="156546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842EF8D-D69D-5786-BBE4-9F83DFA3F567}"/>
              </a:ext>
            </a:extLst>
          </p:cNvPr>
          <p:cNvSpPr/>
          <p:nvPr/>
        </p:nvSpPr>
        <p:spPr>
          <a:xfrm>
            <a:off x="11148354" y="5814354"/>
            <a:ext cx="1043646" cy="1043646"/>
          </a:xfrm>
          <a:custGeom>
            <a:avLst/>
            <a:gdLst/>
            <a:ahLst/>
            <a:cxnLst/>
            <a:rect l="l" t="t" r="r" b="b"/>
            <a:pathLst>
              <a:path w="1565469" h="1565469">
                <a:moveTo>
                  <a:pt x="0" y="0"/>
                </a:moveTo>
                <a:lnTo>
                  <a:pt x="1565469" y="0"/>
                </a:lnTo>
                <a:lnTo>
                  <a:pt x="1565469" y="1565469"/>
                </a:lnTo>
                <a:lnTo>
                  <a:pt x="0" y="156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6278E-1DBF-FE6D-1B77-72E5AEE5F20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Contacts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2400E9-4A55-4E01-4083-223AB51D87A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7"/>
              </a:rPr>
              <a:t>hseteam@chandcogroup.com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8"/>
              </a:rPr>
              <a:t>hse@compass-group.co.uk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Out of hours emergencies -  </a:t>
            </a:r>
            <a:r>
              <a:rPr lang="en-GB" dirty="0">
                <a:hlinkClick r:id="rId9"/>
              </a:rPr>
              <a:t>https://www.mycompasshse.co.uk/news/out-of-hours-hse-contact-wc-06012025/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58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DBD01409B564AA63A28597E47EDB3" ma:contentTypeVersion="21" ma:contentTypeDescription="Create a new document." ma:contentTypeScope="" ma:versionID="f6aef1683be1c6b7bc7688475ae11b28">
  <xsd:schema xmlns:xsd="http://www.w3.org/2001/XMLSchema" xmlns:xs="http://www.w3.org/2001/XMLSchema" xmlns:p="http://schemas.microsoft.com/office/2006/metadata/properties" xmlns:ns1="http://schemas.microsoft.com/sharepoint/v3" xmlns:ns2="22b9f5ea-21d9-49e7-b5a9-a474a0b6ee71" xmlns:ns3="278e35ea-a2f2-401e-92d6-dff6ab3962da" targetNamespace="http://schemas.microsoft.com/office/2006/metadata/properties" ma:root="true" ma:fieldsID="ddb75aa299f94e4f5fa8994b24e8e517" ns1:_="" ns2:_="" ns3:_="">
    <xsd:import namespace="http://schemas.microsoft.com/sharepoint/v3"/>
    <xsd:import namespace="22b9f5ea-21d9-49e7-b5a9-a474a0b6ee71"/>
    <xsd:import namespace="278e35ea-a2f2-401e-92d6-dff6ab3962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1:PublishingStartDate" minOccurs="0"/>
                <xsd:element ref="ns1:PublishingExpirationDate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7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9f5ea-21d9-49e7-b5a9-a474a0b6ee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f5ec7dc-3745-4dfa-a099-dbdafcd01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e35ea-a2f2-401e-92d6-dff6ab3962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90be7cd4-a0cd-418b-8e00-a5fb3256ff39}" ma:internalName="TaxCatchAll" ma:showField="CatchAllData" ma:web="278e35ea-a2f2-401e-92d6-dff6ab3962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78e35ea-a2f2-401e-92d6-dff6ab3962da"/>
    <lcf76f155ced4ddcb4097134ff3c332f xmlns="22b9f5ea-21d9-49e7-b5a9-a474a0b6ee71">
      <Terms xmlns="http://schemas.microsoft.com/office/infopath/2007/PartnerControls"/>
    </lcf76f155ced4ddcb4097134ff3c332f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E94A9E3-63BB-4FB7-8C87-363D76849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b9f5ea-21d9-49e7-b5a9-a474a0b6ee71"/>
    <ds:schemaRef ds:uri="278e35ea-a2f2-401e-92d6-dff6ab396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C4797D-A0F7-443F-B0FF-6676E207D7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62A86C-8B85-4DF2-99CC-3FD3DC9BD332}">
  <ds:schemaRefs>
    <ds:schemaRef ds:uri="http://purl.org/dc/dcmitype/"/>
    <ds:schemaRef ds:uri="http://schemas.microsoft.com/office/2006/metadata/properties"/>
    <ds:schemaRef ds:uri="22b9f5ea-21d9-49e7-b5a9-a474a0b6ee71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sharepoint/v3"/>
    <ds:schemaRef ds:uri="278e35ea-a2f2-401e-92d6-dff6ab3962da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41</TotalTime>
  <Words>316</Words>
  <Application>Microsoft Office PowerPoint</Application>
  <PresentationFormat>Widescreen</PresentationFormat>
  <Paragraphs>70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Montserrat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H&amp;S meeting packs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Erica Bauress</dc:creator>
  <cp:lastModifiedBy>Erica Bauress</cp:lastModifiedBy>
  <cp:revision>3</cp:revision>
  <dcterms:created xsi:type="dcterms:W3CDTF">2025-01-07T14:55:13Z</dcterms:created>
  <dcterms:modified xsi:type="dcterms:W3CDTF">2025-03-14T09:39:08Z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0x0101002DBDBD01409B564AA63A28597E47EDB3</vt:lpwstr>
  </property>
</Properties>
</file>