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61" r:id="rId3"/>
    <p:sldId id="262" r:id="rId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2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CCF063D-F8B6-4427-9122-46FA96835223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ED983D1-2523-4B0C-B94C-C44D8E62E4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49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8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1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5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eple_gradien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"/>
          <a:stretch/>
        </p:blipFill>
        <p:spPr>
          <a:xfrm>
            <a:off x="207269" y="122364"/>
            <a:ext cx="11784401" cy="5725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639" y="421171"/>
            <a:ext cx="7774763" cy="14700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346" y="1905396"/>
            <a:ext cx="7758055" cy="68425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7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60" y="357166"/>
            <a:ext cx="9196480" cy="57831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03" y="1424768"/>
            <a:ext cx="9588839" cy="46179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65109" y="6356355"/>
            <a:ext cx="1778882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8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947" y="4406905"/>
            <a:ext cx="955129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947" y="2906713"/>
            <a:ext cx="955129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ED7FEAF-2746-2C43-90FE-7153CB7C7EB4}" type="slidenum">
              <a:rPr lang="en-US" sz="2800" smtClean="0">
                <a:solidFill>
                  <a:prstClr val="black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1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302" y="1041045"/>
            <a:ext cx="4622313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9828" y="1041045"/>
            <a:ext cx="4625314" cy="47969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1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ED7FEAF-2746-2C43-90FE-7153CB7C7EB4}" type="slidenum">
              <a:rPr lang="en-US" sz="2800" smtClean="0">
                <a:solidFill>
                  <a:prstClr val="white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0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ED7FEAF-2746-2C43-90FE-7153CB7C7EB4}" type="slidenum">
              <a:rPr lang="en-US" sz="2800" smtClean="0">
                <a:solidFill>
                  <a:prstClr val="white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8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ED7FEAF-2746-2C43-90FE-7153CB7C7EB4}" type="slidenum">
              <a:rPr lang="en-US" sz="2800" smtClean="0">
                <a:solidFill>
                  <a:prstClr val="white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819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77745" y="6356355"/>
            <a:ext cx="179152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4190" y="6356355"/>
            <a:ext cx="17515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ED7FEAF-2746-2C43-90FE-7153CB7C7EB4}" type="slidenum">
              <a:rPr lang="en-US" sz="2800" smtClean="0">
                <a:solidFill>
                  <a:prstClr val="white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1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26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5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ED7FEAF-2746-2C43-90FE-7153CB7C7EB4}" type="slidenum">
              <a:rPr lang="en-US" sz="2800" smtClean="0">
                <a:solidFill>
                  <a:prstClr val="white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76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211" indent="0">
              <a:buNone/>
              <a:defRPr sz="1200"/>
            </a:lvl2pPr>
            <a:lvl3pPr marL="914423" indent="0">
              <a:buNone/>
              <a:defRPr sz="1001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ED7FEAF-2746-2C43-90FE-7153CB7C7EB4}" type="slidenum">
              <a:rPr lang="en-US" sz="2800" smtClean="0">
                <a:solidFill>
                  <a:prstClr val="white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482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ED7FEAF-2746-2C43-90FE-7153CB7C7EB4}" type="slidenum">
              <a:rPr lang="en-US" sz="2800" smtClean="0">
                <a:solidFill>
                  <a:prstClr val="white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1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ED7FEAF-2746-2C43-90FE-7153CB7C7EB4}" type="slidenum">
              <a:rPr lang="en-US" sz="2800" smtClean="0">
                <a:solidFill>
                  <a:prstClr val="white"/>
                </a:solidFill>
                <a:latin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7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78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5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52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40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2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6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7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48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E3F13-2CED-4740-8516-C95B7A2E31F6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D09E-E2FC-4113-ABFE-CA2CC90EF7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d_1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63386" y="-4961631"/>
            <a:ext cx="948147" cy="1126230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591" y="416799"/>
            <a:ext cx="9196480" cy="578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591" y="1388527"/>
            <a:ext cx="9588839" cy="461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 descr="compass group logo.jpg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6" b="24588"/>
          <a:stretch/>
        </p:blipFill>
        <p:spPr>
          <a:xfrm>
            <a:off x="306305" y="6140084"/>
            <a:ext cx="1640277" cy="638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70" y="6140089"/>
            <a:ext cx="1357223" cy="59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57211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8" indent="-342908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69" indent="-285757" algn="l" defTabSz="457211" rtl="0" eaLnBrk="1" latinLnBrk="0" hangingPunct="1">
        <a:spcBef>
          <a:spcPct val="20000"/>
        </a:spcBef>
        <a:buFont typeface="Arial"/>
        <a:buChar char="–"/>
        <a:defRPr sz="1801" kern="1200">
          <a:solidFill>
            <a:schemeClr val="tx1"/>
          </a:solidFill>
          <a:latin typeface="Arial"/>
          <a:ea typeface="+mn-ea"/>
          <a:cs typeface="Arial"/>
        </a:defRPr>
      </a:lvl2pPr>
      <a:lvl3pPr marL="1143029" indent="-228606" algn="l" defTabSz="457211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41" indent="-228606" algn="l" defTabSz="457211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52" indent="-228606" algn="l" defTabSz="457211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63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457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4572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4"/>
          <p:cNvSpPr/>
          <p:nvPr/>
        </p:nvSpPr>
        <p:spPr bwMode="gray">
          <a:xfrm>
            <a:off x="8029503" y="102604"/>
            <a:ext cx="3805742" cy="6665678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just"/>
            <a:endParaRPr lang="en-US" sz="135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" name="Gerade Verbindung 5"/>
          <p:cNvCxnSpPr/>
          <p:nvPr/>
        </p:nvCxnSpPr>
        <p:spPr bwMode="gray">
          <a:xfrm flipH="1">
            <a:off x="496343" y="3488669"/>
            <a:ext cx="724975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21"/>
          <p:cNvSpPr/>
          <p:nvPr/>
        </p:nvSpPr>
        <p:spPr bwMode="gray">
          <a:xfrm>
            <a:off x="351165" y="2970870"/>
            <a:ext cx="7533161" cy="796912"/>
          </a:xfrm>
          <a:prstGeom prst="rect">
            <a:avLst/>
          </a:prstGeom>
        </p:spPr>
        <p:txBody>
          <a:bodyPr wrap="square" lIns="54000" tIns="0" rIns="135001" bIns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</a:rPr>
              <a:t>In Unit Foreign Body Food Complaints</a:t>
            </a:r>
          </a:p>
        </p:txBody>
      </p:sp>
      <p:sp>
        <p:nvSpPr>
          <p:cNvPr id="7" name="Textfeld 123"/>
          <p:cNvSpPr txBox="1"/>
          <p:nvPr/>
        </p:nvSpPr>
        <p:spPr bwMode="gray">
          <a:xfrm>
            <a:off x="8123569" y="917002"/>
            <a:ext cx="356885" cy="431438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1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feld 123"/>
          <p:cNvSpPr txBox="1"/>
          <p:nvPr/>
        </p:nvSpPr>
        <p:spPr bwMode="gray">
          <a:xfrm>
            <a:off x="8123569" y="1881692"/>
            <a:ext cx="356885" cy="431438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2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feld 123"/>
          <p:cNvSpPr txBox="1"/>
          <p:nvPr/>
        </p:nvSpPr>
        <p:spPr bwMode="gray">
          <a:xfrm>
            <a:off x="8123569" y="3051095"/>
            <a:ext cx="356885" cy="431438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3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feld 123"/>
          <p:cNvSpPr txBox="1"/>
          <p:nvPr/>
        </p:nvSpPr>
        <p:spPr bwMode="gray">
          <a:xfrm>
            <a:off x="8123569" y="3978545"/>
            <a:ext cx="356885" cy="415013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4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8342" y="3634399"/>
            <a:ext cx="57057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dirty="0">
                <a:solidFill>
                  <a:schemeClr val="accent2"/>
                </a:solidFill>
                <a:latin typeface="Calibri Light" panose="020F0302020204030204" pitchFamily="34" charset="0"/>
              </a:rPr>
              <a:t>The biggest cause of customer foods safety complaints</a:t>
            </a:r>
          </a:p>
        </p:txBody>
      </p:sp>
      <p:sp>
        <p:nvSpPr>
          <p:cNvPr id="12" name="Textfeld 204"/>
          <p:cNvSpPr txBox="1"/>
          <p:nvPr/>
        </p:nvSpPr>
        <p:spPr bwMode="gray">
          <a:xfrm>
            <a:off x="457695" y="1102410"/>
            <a:ext cx="7129791" cy="1977168"/>
          </a:xfrm>
          <a:prstGeom prst="rect">
            <a:avLst/>
          </a:prstGeom>
          <a:noFill/>
        </p:spPr>
        <p:txBody>
          <a:bodyPr wrap="square" lIns="54000" tIns="54000" rIns="81001" bIns="0" rtlCol="0">
            <a:noAutofit/>
          </a:bodyPr>
          <a:lstStyle/>
          <a:p>
            <a:pPr>
              <a:spcAft>
                <a:spcPts val="601"/>
              </a:spcAft>
            </a:pPr>
            <a:r>
              <a:rPr lang="en-GB" sz="180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Foreign bodies found in food are our biggest cause of food safety complaints. Each incident contributes towards our company Food Safety Incident Rate that measures our overall performance.</a:t>
            </a:r>
          </a:p>
          <a:p>
            <a:pPr>
              <a:spcAft>
                <a:spcPts val="601"/>
              </a:spcAft>
            </a:pPr>
            <a:r>
              <a:rPr lang="en-GB" sz="180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 wide range of physical contaminants are involved, with plastic, metal and stone/grit top of the list of items most frequently found</a:t>
            </a:r>
          </a:p>
        </p:txBody>
      </p:sp>
      <p:sp>
        <p:nvSpPr>
          <p:cNvPr id="30" name="Textfeld 204"/>
          <p:cNvSpPr txBox="1"/>
          <p:nvPr/>
        </p:nvSpPr>
        <p:spPr bwMode="gray">
          <a:xfrm>
            <a:off x="414205" y="240871"/>
            <a:ext cx="4419522" cy="514590"/>
          </a:xfrm>
          <a:prstGeom prst="rect">
            <a:avLst/>
          </a:prstGeom>
          <a:noFill/>
        </p:spPr>
        <p:txBody>
          <a:bodyPr wrap="square" lIns="54000" tIns="54000" rIns="81001" bIns="0" rtlCol="0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4000" noProof="1">
                <a:solidFill>
                  <a:srgbClr val="ED7D31"/>
                </a:solidFill>
                <a:latin typeface="+mj-lt"/>
                <a:cs typeface="Arial" panose="020B0604020202020204" pitchFamily="34" charset="0"/>
              </a:rPr>
              <a:t>Safety Moment	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90600" y="5042882"/>
            <a:ext cx="2956415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GB" sz="1401" dirty="0">
                <a:solidFill>
                  <a:schemeClr val="bg1"/>
                </a:solidFill>
              </a:rPr>
              <a:t>If a food complaint is received ensure you obtain all the necessary details regarding the foreign body type and the preparation &amp; cooking method.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90597" y="1881693"/>
            <a:ext cx="2956414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GB" sz="1401" dirty="0">
                <a:solidFill>
                  <a:schemeClr val="bg1"/>
                </a:solidFill>
              </a:rPr>
              <a:t>Follow good personal hygiene rules whenever handling food ensuring clothing &amp; uniform is in good condition and jewellery is removed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590600" y="3051095"/>
            <a:ext cx="2956415" cy="523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GB" sz="1401" dirty="0">
                <a:solidFill>
                  <a:schemeClr val="bg1"/>
                </a:solidFill>
              </a:rPr>
              <a:t>Ensure glass products are removed from the kitchen where possible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90597" y="917001"/>
            <a:ext cx="2956414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GB" sz="1401" dirty="0">
                <a:solidFill>
                  <a:schemeClr val="bg1"/>
                </a:solidFill>
              </a:rPr>
              <a:t>Open food packaging carefully ensuring that any excess packaging is disposed of in the waste bin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590600" y="3978542"/>
            <a:ext cx="2956415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GB" sz="1401" dirty="0">
                <a:solidFill>
                  <a:schemeClr val="bg1"/>
                </a:solidFill>
              </a:rPr>
              <a:t>Check the condition of storage containers, cooking equipment and </a:t>
            </a:r>
            <a:r>
              <a:rPr lang="en-GB" sz="1401" dirty="0" err="1">
                <a:solidFill>
                  <a:schemeClr val="bg1"/>
                </a:solidFill>
              </a:rPr>
              <a:t>serviceware</a:t>
            </a:r>
            <a:r>
              <a:rPr lang="en-GB" sz="1401" dirty="0">
                <a:solidFill>
                  <a:schemeClr val="bg1"/>
                </a:solidFill>
              </a:rPr>
              <a:t> before use</a:t>
            </a:r>
          </a:p>
        </p:txBody>
      </p:sp>
      <p:sp>
        <p:nvSpPr>
          <p:cNvPr id="42" name="Textfeld 123"/>
          <p:cNvSpPr txBox="1"/>
          <p:nvPr/>
        </p:nvSpPr>
        <p:spPr bwMode="gray">
          <a:xfrm>
            <a:off x="8123569" y="5042882"/>
            <a:ext cx="356885" cy="415013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5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47BF4D-F7C4-44EA-A218-06F47E995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43" y="4035093"/>
            <a:ext cx="3843344" cy="2124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460AD-7370-4B27-8C6B-E4FF79AE2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654" y="4076643"/>
            <a:ext cx="3124148" cy="2082766"/>
          </a:xfrm>
          <a:prstGeom prst="rect">
            <a:avLst/>
          </a:prstGeom>
        </p:spPr>
      </p:pic>
      <p:sp>
        <p:nvSpPr>
          <p:cNvPr id="32" name="Textfeld 123">
            <a:extLst>
              <a:ext uri="{FF2B5EF4-FFF2-40B4-BE49-F238E27FC236}">
                <a16:creationId xmlns:a16="http://schemas.microsoft.com/office/drawing/2014/main" id="{332D4FC7-E530-40F6-A27E-7AC177C4C35D}"/>
              </a:ext>
            </a:extLst>
          </p:cNvPr>
          <p:cNvSpPr txBox="1"/>
          <p:nvPr/>
        </p:nvSpPr>
        <p:spPr bwMode="gray">
          <a:xfrm>
            <a:off x="8123569" y="6128541"/>
            <a:ext cx="356885" cy="415013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6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1D86C3-B53F-4E8F-AD12-75D250781B44}"/>
              </a:ext>
            </a:extLst>
          </p:cNvPr>
          <p:cNvSpPr txBox="1"/>
          <p:nvPr/>
        </p:nvSpPr>
        <p:spPr>
          <a:xfrm>
            <a:off x="8590600" y="6128540"/>
            <a:ext cx="2956415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GB" sz="1401" dirty="0">
                <a:solidFill>
                  <a:schemeClr val="bg1"/>
                </a:solidFill>
              </a:rPr>
              <a:t>Report all incidents via AIR2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F5672-CA38-40B6-833A-F91D2172A58A}"/>
              </a:ext>
            </a:extLst>
          </p:cNvPr>
          <p:cNvSpPr txBox="1"/>
          <p:nvPr/>
        </p:nvSpPr>
        <p:spPr>
          <a:xfrm>
            <a:off x="8311850" y="139119"/>
            <a:ext cx="318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1"/>
              </a:spcAft>
            </a:pPr>
            <a:r>
              <a:rPr lang="en-GB" sz="2000" dirty="0">
                <a:solidFill>
                  <a:schemeClr val="bg1"/>
                </a:solidFill>
              </a:rPr>
              <a:t>Preventing In Unit Foreign Body Food Complaints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4B72CB-230A-448E-A1F1-DA2938D6F5B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52" y="240872"/>
            <a:ext cx="1117350" cy="712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30477A-11E1-4683-8E6D-E9D9605F837B}"/>
              </a:ext>
            </a:extLst>
          </p:cNvPr>
          <p:cNvSpPr txBox="1"/>
          <p:nvPr/>
        </p:nvSpPr>
        <p:spPr>
          <a:xfrm>
            <a:off x="496343" y="6340130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FS/SC/017/01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85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68"/>
    </mc:Choice>
    <mc:Fallback xmlns="">
      <p:transition spd="slow" advTm="1007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4"/>
          <p:cNvSpPr/>
          <p:nvPr/>
        </p:nvSpPr>
        <p:spPr bwMode="gray">
          <a:xfrm>
            <a:off x="8029503" y="77251"/>
            <a:ext cx="3805742" cy="6665678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just"/>
            <a:endParaRPr lang="en-US" sz="135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" name="Gerade Verbindung 5"/>
          <p:cNvCxnSpPr/>
          <p:nvPr/>
        </p:nvCxnSpPr>
        <p:spPr bwMode="gray">
          <a:xfrm flipH="1">
            <a:off x="481048" y="2775501"/>
            <a:ext cx="7249753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21"/>
          <p:cNvSpPr/>
          <p:nvPr/>
        </p:nvSpPr>
        <p:spPr bwMode="gray">
          <a:xfrm>
            <a:off x="268783" y="2206672"/>
            <a:ext cx="7699276" cy="796912"/>
          </a:xfrm>
          <a:prstGeom prst="rect">
            <a:avLst/>
          </a:prstGeom>
        </p:spPr>
        <p:txBody>
          <a:bodyPr wrap="square" lIns="54000" tIns="0" rIns="135001" bIns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/>
              </a:rPr>
              <a:t>Supplier Foreign Body Food Complaints</a:t>
            </a:r>
          </a:p>
        </p:txBody>
      </p:sp>
      <p:sp>
        <p:nvSpPr>
          <p:cNvPr id="7" name="Textfeld 123"/>
          <p:cNvSpPr txBox="1"/>
          <p:nvPr/>
        </p:nvSpPr>
        <p:spPr bwMode="gray">
          <a:xfrm>
            <a:off x="8167502" y="907957"/>
            <a:ext cx="356885" cy="431438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1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feld 123"/>
          <p:cNvSpPr txBox="1"/>
          <p:nvPr/>
        </p:nvSpPr>
        <p:spPr bwMode="gray">
          <a:xfrm>
            <a:off x="8167502" y="1767080"/>
            <a:ext cx="356885" cy="431438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2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feld 123"/>
          <p:cNvSpPr txBox="1"/>
          <p:nvPr/>
        </p:nvSpPr>
        <p:spPr bwMode="gray">
          <a:xfrm>
            <a:off x="8167010" y="2623834"/>
            <a:ext cx="356885" cy="431438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3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feld 123"/>
          <p:cNvSpPr txBox="1"/>
          <p:nvPr/>
        </p:nvSpPr>
        <p:spPr bwMode="gray">
          <a:xfrm>
            <a:off x="8173386" y="3852750"/>
            <a:ext cx="356885" cy="415013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4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feld 204"/>
          <p:cNvSpPr txBox="1"/>
          <p:nvPr/>
        </p:nvSpPr>
        <p:spPr bwMode="gray">
          <a:xfrm>
            <a:off x="457695" y="1070510"/>
            <a:ext cx="7129791" cy="1129063"/>
          </a:xfrm>
          <a:prstGeom prst="rect">
            <a:avLst/>
          </a:prstGeom>
          <a:noFill/>
        </p:spPr>
        <p:txBody>
          <a:bodyPr wrap="square" lIns="54000" tIns="54000" rIns="81001" bIns="0" rtlCol="0">
            <a:noAutofit/>
          </a:bodyPr>
          <a:lstStyle/>
          <a:p>
            <a:pPr>
              <a:spcAft>
                <a:spcPts val="601"/>
              </a:spcAft>
            </a:pPr>
            <a:r>
              <a:rPr lang="en-GB" sz="1801" noProof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 greater percentage of foreign bodies found in food come through our supply chain, but there are measures a unit can take to minimise these ending up upon the customers plate.</a:t>
            </a:r>
          </a:p>
        </p:txBody>
      </p:sp>
      <p:sp>
        <p:nvSpPr>
          <p:cNvPr id="30" name="Textfeld 204"/>
          <p:cNvSpPr txBox="1"/>
          <p:nvPr/>
        </p:nvSpPr>
        <p:spPr bwMode="gray">
          <a:xfrm>
            <a:off x="414205" y="240871"/>
            <a:ext cx="4419522" cy="514590"/>
          </a:xfrm>
          <a:prstGeom prst="rect">
            <a:avLst/>
          </a:prstGeom>
          <a:noFill/>
        </p:spPr>
        <p:txBody>
          <a:bodyPr wrap="square" lIns="54000" tIns="54000" rIns="81001" bIns="0" rtlCol="0">
            <a:noAutofit/>
          </a:bodyPr>
          <a:lstStyle/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4000" noProof="1">
                <a:solidFill>
                  <a:srgbClr val="ED7D31"/>
                </a:solidFill>
                <a:latin typeface="+mj-lt"/>
                <a:cs typeface="Arial" panose="020B0604020202020204" pitchFamily="34" charset="0"/>
              </a:rPr>
              <a:t>Safety Moment	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49260" y="3852746"/>
            <a:ext cx="2956415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GB" sz="1401" dirty="0">
                <a:solidFill>
                  <a:schemeClr val="bg1"/>
                </a:solidFill>
              </a:rPr>
              <a:t>Use running water in a food preparation sink to remove soil and grit from vegetables and salad leaves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44151" y="2623836"/>
            <a:ext cx="2956414" cy="117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US" sz="1401" dirty="0">
                <a:solidFill>
                  <a:schemeClr val="bg1"/>
                </a:solidFill>
              </a:rPr>
              <a:t>All non pre-packed salad leaves, salad vegetables and unpeeled fruit to be sold as ready to eat must be thoroughly washed (unless stated pre-washed)</a:t>
            </a:r>
            <a:endParaRPr lang="en-GB" sz="140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39811" y="5617830"/>
            <a:ext cx="2956415" cy="95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GB" sz="1401" dirty="0">
                <a:solidFill>
                  <a:schemeClr val="bg1"/>
                </a:solidFill>
              </a:rPr>
              <a:t>Examine and wash baked potatoes before cooking to remove dirt, sprouting buds or stones embedded in the skin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40060" y="1767080"/>
            <a:ext cx="2956414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GB" sz="1401" dirty="0">
                <a:solidFill>
                  <a:schemeClr val="bg1"/>
                </a:solidFill>
              </a:rPr>
              <a:t>Ideally sieve powdered or fine grain products to remove any foreign body objects before use  </a:t>
            </a:r>
          </a:p>
        </p:txBody>
      </p:sp>
      <p:sp>
        <p:nvSpPr>
          <p:cNvPr id="42" name="Textfeld 123"/>
          <p:cNvSpPr txBox="1"/>
          <p:nvPr/>
        </p:nvSpPr>
        <p:spPr bwMode="gray">
          <a:xfrm>
            <a:off x="8167010" y="4736751"/>
            <a:ext cx="356885" cy="415013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5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Textfeld 123">
            <a:extLst>
              <a:ext uri="{FF2B5EF4-FFF2-40B4-BE49-F238E27FC236}">
                <a16:creationId xmlns:a16="http://schemas.microsoft.com/office/drawing/2014/main" id="{332D4FC7-E530-40F6-A27E-7AC177C4C35D}"/>
              </a:ext>
            </a:extLst>
          </p:cNvPr>
          <p:cNvSpPr txBox="1"/>
          <p:nvPr/>
        </p:nvSpPr>
        <p:spPr bwMode="gray">
          <a:xfrm>
            <a:off x="8173386" y="5617830"/>
            <a:ext cx="356885" cy="415013"/>
          </a:xfrm>
          <a:prstGeom prst="rect">
            <a:avLst/>
          </a:prstGeom>
          <a:noFill/>
        </p:spPr>
        <p:txBody>
          <a:bodyPr wrap="square" lIns="72000" tIns="0" rIns="0" bIns="0" rtlCol="0" anchor="t" anchorCtr="0">
            <a:noAutofit/>
          </a:bodyPr>
          <a:lstStyle>
            <a:defPPr>
              <a:defRPr lang="de-DE"/>
            </a:defPPr>
            <a:lvl1pPr lvl="0" algn="ctr">
              <a:spcAft>
                <a:spcPts val="600"/>
              </a:spcAft>
              <a:defRPr sz="1200">
                <a:solidFill>
                  <a:prstClr val="black"/>
                </a:solidFill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noProof="1">
                <a:solidFill>
                  <a:prstClr val="black">
                    <a:lumMod val="85000"/>
                    <a:lumOff val="15000"/>
                  </a:prstClr>
                </a:solidFill>
                <a:latin typeface="Calibri Light" panose="020F0302020204030204" pitchFamily="34" charset="0"/>
              </a:rPr>
              <a:t>6</a:t>
            </a:r>
            <a:endParaRPr lang="en-US" sz="2400" noProof="1">
              <a:solidFill>
                <a:prstClr val="black">
                  <a:lumMod val="85000"/>
                  <a:lumOff val="15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1D86C3-B53F-4E8F-AD12-75D250781B44}"/>
              </a:ext>
            </a:extLst>
          </p:cNvPr>
          <p:cNvSpPr txBox="1"/>
          <p:nvPr/>
        </p:nvSpPr>
        <p:spPr>
          <a:xfrm>
            <a:off x="8639812" y="4736749"/>
            <a:ext cx="2956415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US" sz="1401" dirty="0">
                <a:solidFill>
                  <a:schemeClr val="bg1"/>
                </a:solidFill>
              </a:rPr>
              <a:t>Agitate salad leaves vigorously in the water ensuring that all visible soiling is removed</a:t>
            </a:r>
            <a:endParaRPr lang="en-GB" sz="140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BF5672-CA38-40B6-833A-F91D2172A58A}"/>
              </a:ext>
            </a:extLst>
          </p:cNvPr>
          <p:cNvSpPr txBox="1"/>
          <p:nvPr/>
        </p:nvSpPr>
        <p:spPr>
          <a:xfrm>
            <a:off x="8173622" y="139119"/>
            <a:ext cx="351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1"/>
              </a:spcAft>
            </a:pPr>
            <a:r>
              <a:rPr lang="en-GB" sz="2000" dirty="0">
                <a:solidFill>
                  <a:schemeClr val="bg1"/>
                </a:solidFill>
              </a:rPr>
              <a:t>Preventing In Supplier Foreign Body Food Complaints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8E4C1-CCEB-4B11-B41E-27ADD56A5D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31" y="4293192"/>
            <a:ext cx="2047468" cy="1146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E569B5-02A9-4E70-BD10-C657CCD3BE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48" y="3080378"/>
            <a:ext cx="2056052" cy="11017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CC8C0B-85EE-49E0-95D7-33FF67E151D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48" y="5573116"/>
            <a:ext cx="2078748" cy="11601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4C7380-6098-499D-809F-836D15305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93" y="5599651"/>
            <a:ext cx="1938175" cy="1129711"/>
          </a:xfrm>
          <a:prstGeom prst="rect">
            <a:avLst/>
          </a:prstGeom>
        </p:spPr>
      </p:pic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15320206-5D96-41A0-A692-395DA69ACF51}"/>
              </a:ext>
            </a:extLst>
          </p:cNvPr>
          <p:cNvSpPr/>
          <p:nvPr/>
        </p:nvSpPr>
        <p:spPr>
          <a:xfrm>
            <a:off x="3276216" y="4405989"/>
            <a:ext cx="1319614" cy="943326"/>
          </a:xfrm>
          <a:prstGeom prst="stripedRightArrow">
            <a:avLst>
              <a:gd name="adj1" fmla="val 60527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2987F6-1C4D-4F27-AE69-558D77CA1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4" y="3066377"/>
            <a:ext cx="1938175" cy="11297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614FFC-6590-462A-B458-AFF997434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93" y="4312003"/>
            <a:ext cx="1947019" cy="112970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4C1CB9E-23AB-4C67-A50F-2C65B2F70208}"/>
              </a:ext>
            </a:extLst>
          </p:cNvPr>
          <p:cNvSpPr txBox="1"/>
          <p:nvPr/>
        </p:nvSpPr>
        <p:spPr>
          <a:xfrm>
            <a:off x="8649260" y="907956"/>
            <a:ext cx="2956415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1"/>
              </a:spcAft>
            </a:pPr>
            <a:r>
              <a:rPr lang="en-US" sz="1401" dirty="0">
                <a:solidFill>
                  <a:schemeClr val="bg1"/>
                </a:solidFill>
              </a:rPr>
              <a:t>Always examine food ingredients before use to identify and remove any foreign body objects</a:t>
            </a:r>
            <a:endParaRPr lang="en-GB" sz="1401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DDD0F05-08D5-4593-9950-7C553CBD293E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452" y="240872"/>
            <a:ext cx="1117350" cy="712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80"/>
    </mc:Choice>
    <mc:Fallback xmlns="">
      <p:transition spd="slow" advTm="8158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|13.8|13.1|9.1|1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7|7.8|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339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Hamilton</dc:creator>
  <cp:lastModifiedBy>Evan Judge</cp:lastModifiedBy>
  <cp:revision>65</cp:revision>
  <dcterms:created xsi:type="dcterms:W3CDTF">2019-01-03T15:39:49Z</dcterms:created>
  <dcterms:modified xsi:type="dcterms:W3CDTF">2019-06-21T15:18:47Z</dcterms:modified>
</cp:coreProperties>
</file>